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03"/>
  </p:notesMasterIdLst>
  <p:sldIdLst>
    <p:sldId id="256" r:id="rId2"/>
    <p:sldId id="262" r:id="rId3"/>
    <p:sldId id="339" r:id="rId4"/>
    <p:sldId id="335" r:id="rId5"/>
    <p:sldId id="336" r:id="rId6"/>
    <p:sldId id="337" r:id="rId7"/>
    <p:sldId id="338" r:id="rId8"/>
    <p:sldId id="333" r:id="rId9"/>
    <p:sldId id="340" r:id="rId10"/>
    <p:sldId id="376" r:id="rId11"/>
    <p:sldId id="341" r:id="rId12"/>
    <p:sldId id="342" r:id="rId13"/>
    <p:sldId id="334" r:id="rId14"/>
    <p:sldId id="343" r:id="rId15"/>
    <p:sldId id="344" r:id="rId16"/>
    <p:sldId id="345" r:id="rId17"/>
    <p:sldId id="309" r:id="rId18"/>
    <p:sldId id="383" r:id="rId19"/>
    <p:sldId id="384" r:id="rId20"/>
    <p:sldId id="385" r:id="rId21"/>
    <p:sldId id="386" r:id="rId22"/>
    <p:sldId id="387" r:id="rId23"/>
    <p:sldId id="388" r:id="rId24"/>
    <p:sldId id="389" r:id="rId25"/>
    <p:sldId id="390" r:id="rId26"/>
    <p:sldId id="391" r:id="rId27"/>
    <p:sldId id="332" r:id="rId28"/>
    <p:sldId id="311" r:id="rId29"/>
    <p:sldId id="313" r:id="rId30"/>
    <p:sldId id="310" r:id="rId31"/>
    <p:sldId id="312" r:id="rId32"/>
    <p:sldId id="346" r:id="rId33"/>
    <p:sldId id="267" r:id="rId34"/>
    <p:sldId id="283" r:id="rId35"/>
    <p:sldId id="268" r:id="rId36"/>
    <p:sldId id="269" r:id="rId37"/>
    <p:sldId id="320" r:id="rId38"/>
    <p:sldId id="314" r:id="rId39"/>
    <p:sldId id="377" r:id="rId40"/>
    <p:sldId id="270" r:id="rId41"/>
    <p:sldId id="316" r:id="rId42"/>
    <p:sldId id="318" r:id="rId43"/>
    <p:sldId id="271" r:id="rId44"/>
    <p:sldId id="272" r:id="rId45"/>
    <p:sldId id="319" r:id="rId46"/>
    <p:sldId id="315" r:id="rId47"/>
    <p:sldId id="348" r:id="rId48"/>
    <p:sldId id="285" r:id="rId49"/>
    <p:sldId id="286" r:id="rId50"/>
    <p:sldId id="292" r:id="rId51"/>
    <p:sldId id="293" r:id="rId52"/>
    <p:sldId id="288" r:id="rId53"/>
    <p:sldId id="294" r:id="rId54"/>
    <p:sldId id="295" r:id="rId55"/>
    <p:sldId id="349" r:id="rId56"/>
    <p:sldId id="392" r:id="rId57"/>
    <p:sldId id="350" r:id="rId58"/>
    <p:sldId id="298" r:id="rId59"/>
    <p:sldId id="393" r:id="rId60"/>
    <p:sldId id="351" r:id="rId61"/>
    <p:sldId id="352" r:id="rId62"/>
    <p:sldId id="354" r:id="rId63"/>
    <p:sldId id="355" r:id="rId64"/>
    <p:sldId id="356" r:id="rId65"/>
    <p:sldId id="358" r:id="rId66"/>
    <p:sldId id="359" r:id="rId67"/>
    <p:sldId id="372" r:id="rId68"/>
    <p:sldId id="369" r:id="rId69"/>
    <p:sldId id="370" r:id="rId70"/>
    <p:sldId id="371" r:id="rId71"/>
    <p:sldId id="360" r:id="rId72"/>
    <p:sldId id="366" r:id="rId73"/>
    <p:sldId id="378" r:id="rId74"/>
    <p:sldId id="367" r:id="rId75"/>
    <p:sldId id="394" r:id="rId76"/>
    <p:sldId id="368" r:id="rId77"/>
    <p:sldId id="373" r:id="rId78"/>
    <p:sldId id="365" r:id="rId79"/>
    <p:sldId id="397" r:id="rId80"/>
    <p:sldId id="398" r:id="rId81"/>
    <p:sldId id="395" r:id="rId82"/>
    <p:sldId id="322" r:id="rId83"/>
    <p:sldId id="323" r:id="rId84"/>
    <p:sldId id="324" r:id="rId85"/>
    <p:sldId id="325" r:id="rId86"/>
    <p:sldId id="326" r:id="rId87"/>
    <p:sldId id="327" r:id="rId88"/>
    <p:sldId id="328" r:id="rId89"/>
    <p:sldId id="331" r:id="rId90"/>
    <p:sldId id="399" r:id="rId91"/>
    <p:sldId id="407" r:id="rId92"/>
    <p:sldId id="400" r:id="rId93"/>
    <p:sldId id="401" r:id="rId94"/>
    <p:sldId id="402" r:id="rId95"/>
    <p:sldId id="403" r:id="rId96"/>
    <p:sldId id="330" r:id="rId97"/>
    <p:sldId id="382" r:id="rId98"/>
    <p:sldId id="379" r:id="rId99"/>
    <p:sldId id="380" r:id="rId100"/>
    <p:sldId id="261" r:id="rId101"/>
    <p:sldId id="304" r:id="rId102"/>
  </p:sldIdLst>
  <p:sldSz cx="12192000" cy="6858000"/>
  <p:notesSz cx="6858000" cy="9144000"/>
  <p:defaultTextStyle>
    <a:defPPr>
      <a:defRPr lang="en-US">
        <a:uFillTx/>
      </a:defRPr>
    </a:defPPr>
    <a:lvl1pPr marL="0" algn="l" defTabSz="914400" rtl="0" eaLnBrk="1" latinLnBrk="0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6B5A577-71A2-4111-85BB-3EDE0FD7DBED}">
          <p14:sldIdLst>
            <p14:sldId id="256"/>
            <p14:sldId id="262"/>
            <p14:sldId id="339"/>
            <p14:sldId id="335"/>
            <p14:sldId id="336"/>
            <p14:sldId id="337"/>
            <p14:sldId id="338"/>
            <p14:sldId id="333"/>
            <p14:sldId id="340"/>
            <p14:sldId id="376"/>
            <p14:sldId id="341"/>
            <p14:sldId id="342"/>
            <p14:sldId id="334"/>
            <p14:sldId id="343"/>
            <p14:sldId id="344"/>
            <p14:sldId id="345"/>
            <p14:sldId id="309"/>
            <p14:sldId id="383"/>
            <p14:sldId id="384"/>
            <p14:sldId id="385"/>
            <p14:sldId id="386"/>
            <p14:sldId id="387"/>
            <p14:sldId id="388"/>
            <p14:sldId id="389"/>
            <p14:sldId id="390"/>
            <p14:sldId id="391"/>
            <p14:sldId id="332"/>
            <p14:sldId id="311"/>
            <p14:sldId id="313"/>
            <p14:sldId id="310"/>
            <p14:sldId id="312"/>
            <p14:sldId id="346"/>
            <p14:sldId id="267"/>
            <p14:sldId id="283"/>
            <p14:sldId id="268"/>
            <p14:sldId id="269"/>
            <p14:sldId id="320"/>
            <p14:sldId id="314"/>
            <p14:sldId id="377"/>
            <p14:sldId id="270"/>
            <p14:sldId id="316"/>
            <p14:sldId id="318"/>
            <p14:sldId id="271"/>
            <p14:sldId id="272"/>
            <p14:sldId id="319"/>
            <p14:sldId id="315"/>
            <p14:sldId id="348"/>
            <p14:sldId id="285"/>
            <p14:sldId id="286"/>
            <p14:sldId id="292"/>
            <p14:sldId id="293"/>
            <p14:sldId id="288"/>
            <p14:sldId id="294"/>
            <p14:sldId id="295"/>
            <p14:sldId id="349"/>
            <p14:sldId id="392"/>
            <p14:sldId id="350"/>
            <p14:sldId id="298"/>
            <p14:sldId id="393"/>
            <p14:sldId id="351"/>
            <p14:sldId id="352"/>
            <p14:sldId id="354"/>
            <p14:sldId id="355"/>
            <p14:sldId id="356"/>
            <p14:sldId id="358"/>
            <p14:sldId id="359"/>
            <p14:sldId id="372"/>
            <p14:sldId id="369"/>
            <p14:sldId id="370"/>
            <p14:sldId id="371"/>
            <p14:sldId id="360"/>
            <p14:sldId id="366"/>
            <p14:sldId id="378"/>
            <p14:sldId id="367"/>
            <p14:sldId id="394"/>
            <p14:sldId id="368"/>
            <p14:sldId id="373"/>
            <p14:sldId id="365"/>
            <p14:sldId id="397"/>
            <p14:sldId id="398"/>
            <p14:sldId id="395"/>
            <p14:sldId id="322"/>
            <p14:sldId id="323"/>
            <p14:sldId id="324"/>
            <p14:sldId id="325"/>
            <p14:sldId id="326"/>
            <p14:sldId id="327"/>
            <p14:sldId id="328"/>
            <p14:sldId id="331"/>
            <p14:sldId id="399"/>
            <p14:sldId id="407"/>
            <p14:sldId id="400"/>
            <p14:sldId id="401"/>
            <p14:sldId id="402"/>
            <p14:sldId id="403"/>
            <p14:sldId id="330"/>
            <p14:sldId id="382"/>
          </p14:sldIdLst>
        </p14:section>
        <p14:section name="Removed" id="{98564E56-0FCD-488F-9A36-E9691CE65A03}">
          <p14:sldIdLst>
            <p14:sldId id="379"/>
            <p14:sldId id="380"/>
            <p14:sldId id="261"/>
            <p14:sldId id="30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7F7F7F"/>
    <a:srgbClr val="23ECA9"/>
    <a:srgbClr val="FFFF00"/>
    <a:srgbClr val="339966"/>
    <a:srgbClr val="00695C"/>
    <a:srgbClr val="008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srgbClr val="000000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srgbClr val="000000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srgbClr val="000000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860" autoAdjust="0"/>
    <p:restoredTop sz="65714" autoAdjust="0"/>
  </p:normalViewPr>
  <p:slideViewPr>
    <p:cSldViewPr snapToGrid="0">
      <p:cViewPr varScale="1">
        <p:scale>
          <a:sx n="44" d="100"/>
          <a:sy n="44" d="100"/>
        </p:scale>
        <p:origin x="1646" y="2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tableStyles" Target="tableStyle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4FBFDE-3112-4F44-86E4-1C18FF95567A}" type="datetimeFigureOut">
              <a:rPr lang="en-US" smtClean="0"/>
              <a:t>9/20/2018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BCD827-271C-42E1-82EA-F73FE1A3B2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254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/>
              <a:t>Hello Everybody, my name is… </a:t>
            </a:r>
          </a:p>
          <a:p>
            <a:r>
              <a:rPr lang="en-US" b="0"/>
              <a:t>And in this short presentation</a:t>
            </a:r>
          </a:p>
          <a:p>
            <a:r>
              <a:rPr lang="en-US" b="0"/>
              <a:t>I’ll give an </a:t>
            </a:r>
            <a:r>
              <a:rPr lang="en-US" b="1"/>
              <a:t>overview </a:t>
            </a:r>
            <a:r>
              <a:rPr lang="en-US" b="0"/>
              <a:t>of </a:t>
            </a:r>
            <a:r>
              <a:rPr lang="en-US" b="1"/>
              <a:t>my</a:t>
            </a:r>
            <a:r>
              <a:rPr lang="en-US" b="0"/>
              <a:t> </a:t>
            </a:r>
            <a:r>
              <a:rPr lang="en-US" b="1"/>
              <a:t>work at Gefasoft </a:t>
            </a:r>
            <a:r>
              <a:rPr lang="en-US" b="0"/>
              <a:t>and</a:t>
            </a:r>
            <a:r>
              <a:rPr lang="en-US" b="1"/>
              <a:t> my bachelor thesis with the topic of: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BCD827-271C-42E1-82EA-F73FE1A3B24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0198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/>
              <a:t> a solution to automate </a:t>
            </a:r>
            <a:r>
              <a:rPr lang="en-US"/>
              <a:t>the generation of </a:t>
            </a:r>
            <a:r>
              <a:rPr lang="en-US" b="1"/>
              <a:t>modular and dynamic plant </a:t>
            </a:r>
            <a:r>
              <a:rPr lang="en-GB" sz="1200" b="1" i="1"/>
              <a:t>Piping and Instrumentation Diagram (P&amp;ID)</a:t>
            </a:r>
            <a:r>
              <a:rPr lang="en-US" b="1"/>
              <a:t> visualizations</a:t>
            </a:r>
          </a:p>
          <a:p>
            <a:r>
              <a:rPr lang="en-US" b="1"/>
              <a:t>is required</a:t>
            </a:r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BCD827-271C-42E1-82EA-F73FE1A3B24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884005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Project deals with the development of software and visualization for process engineering plants as well  as their connection to Manufacturing Execution Systems (MES) currently require a very high effort.</a:t>
            </a:r>
          </a:p>
          <a:p>
            <a:pPr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200"/>
              <a:t>Generic Layout Boardlet (existsts already but only squres and no connections)</a:t>
            </a:r>
          </a:p>
          <a:p>
            <a:pPr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200"/>
              <a:t>Detailed layout boardlet (with draw.io) XML with my boardlet generated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BCD827-271C-42E1-82EA-F73FE1A3B247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5260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This solution </a:t>
            </a:r>
            <a:r>
              <a:rPr lang="en-US" b="1"/>
              <a:t>should required minimal user configuration </a:t>
            </a:r>
            <a:r>
              <a:rPr lang="en-US"/>
              <a:t>and…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BCD827-271C-42E1-82EA-F73FE1A3B24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3014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/>
              <a:t>Be integrated to the MES sof</a:t>
            </a:r>
            <a:r>
              <a:rPr lang="en-US"/>
              <a:t>tware at hand, </a:t>
            </a:r>
            <a:r>
              <a:rPr lang="en-US" b="1"/>
              <a:t>namely the </a:t>
            </a:r>
            <a:r>
              <a:rPr lang="en-US" b="1" i="1"/>
              <a:t>Legato Web Application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BCD827-271C-42E1-82EA-F73FE1A3B24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0703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/>
              <a:t>And how is this to be done? </a:t>
            </a:r>
          </a:p>
          <a:p>
            <a:r>
              <a:rPr lang="en-US" b="1"/>
              <a:t>Well, the project was lead by 3 major goals. These are: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BCD827-271C-42E1-82EA-F73FE1A3B24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92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1"/>
              <a:t>First off</a:t>
            </a:r>
            <a:r>
              <a:rPr lang="en-GB" sz="1200"/>
              <a:t>, to </a:t>
            </a:r>
            <a:r>
              <a:rPr lang="en-GB" sz="1200" b="1"/>
              <a:t>reduce technical effort </a:t>
            </a:r>
            <a:r>
              <a:rPr lang="en-GB" sz="1200"/>
              <a:t>and </a:t>
            </a:r>
            <a:r>
              <a:rPr lang="en-GB" sz="1200" b="1"/>
              <a:t>accelerate creation of </a:t>
            </a:r>
            <a:r>
              <a:rPr lang="en-GB" sz="1200" i="1"/>
              <a:t>Piping and Instrumentation Diagram (P&amp;ID) </a:t>
            </a:r>
            <a:r>
              <a:rPr lang="en-GB" sz="1200" b="1"/>
              <a:t>visualizations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BCD827-271C-42E1-82EA-F73FE1A3B24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6120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/>
              <a:t>Second, </a:t>
            </a:r>
            <a:r>
              <a:rPr lang="en-US" b="0"/>
              <a:t>to create a </a:t>
            </a:r>
            <a:r>
              <a:rPr lang="en-US" b="1"/>
              <a:t>library of standardized P&amp;ID symbols for all available Process Engineering Elements.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BCD827-271C-42E1-82EA-F73FE1A3B24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4249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/>
              <a:t>And last but not least</a:t>
            </a:r>
            <a:r>
              <a:rPr lang="en-US"/>
              <a:t>, to </a:t>
            </a:r>
            <a:r>
              <a:rPr lang="en-US" b="1"/>
              <a:t>implement</a:t>
            </a:r>
            <a:r>
              <a:rPr lang="en-US"/>
              <a:t> the system </a:t>
            </a:r>
            <a:r>
              <a:rPr lang="en-US" b="1"/>
              <a:t>prototypically in the Manufacturing Execution System at hand: </a:t>
            </a:r>
          </a:p>
          <a:p>
            <a:r>
              <a:rPr lang="en-US" b="1"/>
              <a:t>The Legato Web Application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BCD827-271C-42E1-82EA-F73FE1A3B24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3704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/>
              <a:t>I’ll start off by showing the overview of the project.</a:t>
            </a:r>
          </a:p>
          <a:p>
            <a:r>
              <a:rPr lang="en-US" b="1"/>
              <a:t>NEXT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BCD827-271C-42E1-82EA-F73FE1A3B24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80792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/>
              <a:t>To start, we have the example facility </a:t>
            </a:r>
            <a:r>
              <a:rPr lang="en-US" b="0"/>
              <a:t>used for this project, </a:t>
            </a:r>
            <a:r>
              <a:rPr lang="en-US" b="1"/>
              <a:t>the Aida Brewery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BCD827-271C-42E1-82EA-F73FE1A3B24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1943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/>
              <a:t>Before the start of this project, this facility had already been modelled with SysML, </a:t>
            </a:r>
            <a:r>
              <a:rPr lang="en-US" b="0"/>
              <a:t>a modelling language used in the field of automation.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BCD827-271C-42E1-82EA-F73FE1A3B24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2291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/>
              <a:t>Why? What is the motivation behind this project? 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BCD827-271C-42E1-82EA-F73FE1A3B24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04359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/>
              <a:t>This SysML model </a:t>
            </a:r>
            <a:r>
              <a:rPr lang="en-US" b="0"/>
              <a:t>could already be </a:t>
            </a:r>
            <a:r>
              <a:rPr lang="en-US" b="1"/>
              <a:t>translated </a:t>
            </a:r>
            <a:r>
              <a:rPr lang="en-US" b="0"/>
              <a:t>into</a:t>
            </a:r>
            <a:r>
              <a:rPr lang="en-US" b="1"/>
              <a:t> relational database tables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/>
              <a:t>This means, </a:t>
            </a:r>
            <a:r>
              <a:rPr lang="en-US" b="0"/>
              <a:t>that the </a:t>
            </a:r>
            <a:r>
              <a:rPr lang="en-US" b="1"/>
              <a:t>plant instance hierarchy </a:t>
            </a:r>
            <a:r>
              <a:rPr lang="en-US" b="0"/>
              <a:t>was now available </a:t>
            </a:r>
            <a:r>
              <a:rPr lang="en-US" b="1"/>
              <a:t>as flat tables for this project to consume.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BCD827-271C-42E1-82EA-F73FE1A3B24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402578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/>
              <a:t>And this was the context at the start of this project.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/>
              <a:t>My project thus continues works done by others within the bigger ProcAppCom project.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u="sng"/>
              <a:t>The ProcAppCom project</a:t>
            </a:r>
            <a:r>
              <a:rPr lang="en-US"/>
              <a:t>:</a:t>
            </a:r>
          </a:p>
          <a:p>
            <a:r>
              <a:rPr lang="en-US"/>
              <a:t>-is a </a:t>
            </a:r>
            <a:r>
              <a:rPr lang="en-US" b="1"/>
              <a:t>current research project </a:t>
            </a:r>
          </a:p>
          <a:p>
            <a:r>
              <a:rPr lang="en-US"/>
              <a:t>-</a:t>
            </a:r>
            <a:r>
              <a:rPr lang="en-US" b="1"/>
              <a:t>carried out by </a:t>
            </a:r>
            <a:r>
              <a:rPr lang="en-US"/>
              <a:t>the </a:t>
            </a:r>
            <a:r>
              <a:rPr lang="en-US" b="1"/>
              <a:t>Techncial University of Munich</a:t>
            </a:r>
            <a:r>
              <a:rPr lang="en-US"/>
              <a:t>, </a:t>
            </a:r>
            <a:r>
              <a:rPr lang="en-US" b="1"/>
              <a:t>Gefasoft</a:t>
            </a:r>
            <a:r>
              <a:rPr lang="en-US"/>
              <a:t> </a:t>
            </a:r>
            <a:r>
              <a:rPr lang="en-US" b="1"/>
              <a:t>and other industry partners</a:t>
            </a:r>
          </a:p>
          <a:p>
            <a:r>
              <a:rPr lang="en-US"/>
              <a:t>-deals with the </a:t>
            </a:r>
            <a:r>
              <a:rPr lang="en-US" b="1"/>
              <a:t>automatic</a:t>
            </a:r>
            <a:r>
              <a:rPr lang="en-US"/>
              <a:t> </a:t>
            </a:r>
            <a:r>
              <a:rPr lang="en-US" b="1"/>
              <a:t>configuration</a:t>
            </a:r>
            <a:r>
              <a:rPr lang="en-US"/>
              <a:t> </a:t>
            </a:r>
            <a:r>
              <a:rPr lang="en-US" b="1"/>
              <a:t>and generation </a:t>
            </a:r>
            <a:r>
              <a:rPr lang="en-US"/>
              <a:t>of </a:t>
            </a:r>
            <a:r>
              <a:rPr lang="en-US" b="1"/>
              <a:t>control codes and visualizations </a:t>
            </a:r>
            <a:r>
              <a:rPr lang="en-US"/>
              <a:t>for production plants in process engineering</a:t>
            </a:r>
          </a:p>
          <a:p>
            <a:endParaRPr lang="en-US"/>
          </a:p>
          <a:p>
            <a:r>
              <a:rPr lang="en-US" b="1"/>
              <a:t>NEXT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BCD827-271C-42E1-82EA-F73FE1A3B24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79158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/>
              <a:t>This project deals with the automated generation of Piping and Instrumentation Diagram visualizations like the one shown on the right.</a:t>
            </a:r>
          </a:p>
          <a:p>
            <a:endParaRPr lang="en-US"/>
          </a:p>
          <a:p>
            <a:r>
              <a:rPr lang="en-US"/>
              <a:t>NEXT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BCD827-271C-42E1-82EA-F73FE1A3B24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82967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/>
              <a:t>So first off</a:t>
            </a:r>
            <a:r>
              <a:rPr lang="en-US"/>
              <a:t>, there has to be a </a:t>
            </a:r>
            <a:r>
              <a:rPr lang="en-US" b="1"/>
              <a:t>library of P&amp;ID shapes </a:t>
            </a:r>
            <a:r>
              <a:rPr lang="en-US"/>
              <a:t>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BCD827-271C-42E1-82EA-F73FE1A3B24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53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 Client-side </a:t>
            </a:r>
            <a:r>
              <a:rPr lang="en-US" b="1"/>
              <a:t>script should then take-in </a:t>
            </a:r>
            <a:r>
              <a:rPr lang="en-US"/>
              <a:t>the </a:t>
            </a:r>
            <a:r>
              <a:rPr lang="en-US" b="1"/>
              <a:t>plant data </a:t>
            </a:r>
            <a:r>
              <a:rPr lang="en-US"/>
              <a:t>from the database </a:t>
            </a:r>
            <a:r>
              <a:rPr lang="en-US" b="1"/>
              <a:t>and the shapes library 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BCD827-271C-42E1-82EA-F73FE1A3B24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77825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To generate the P&amp;ID visualization in XML format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BCD827-271C-42E1-82EA-F73FE1A3B24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89416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This P&amp;ID visualization is then to be rendered directly in a Graphical User Interface in the browser…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BCD827-271C-42E1-82EA-F73FE1A3B24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70906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/>
              <a:t>And through this Graphical User Interface is that the user is able to create these visualizations.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BCD827-271C-42E1-82EA-F73FE1A3B24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94755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/>
              <a:t>So, before diving deeper, here you can see the initial situation at the start </a:t>
            </a:r>
            <a:r>
              <a:rPr lang="en-US"/>
              <a:t>of my bachelor thesis.</a:t>
            </a:r>
          </a:p>
          <a:p>
            <a:endParaRPr lang="en-US"/>
          </a:p>
          <a:p>
            <a:r>
              <a:rPr lang="en-US" b="1"/>
              <a:t>As you can see, the Model of the Plant and its translation to the database was already present on the back-end</a:t>
            </a:r>
            <a:endParaRPr lang="en-US" b="0"/>
          </a:p>
          <a:p>
            <a:endParaRPr lang="en-US" b="0"/>
          </a:p>
          <a:p>
            <a:r>
              <a:rPr lang="es-MX" b="0"/>
              <a:t> The </a:t>
            </a:r>
            <a:r>
              <a:rPr lang="es-MX" b="1"/>
              <a:t>development</a:t>
            </a:r>
            <a:r>
              <a:rPr lang="es-MX" b="0"/>
              <a:t> of this project was </a:t>
            </a:r>
            <a:r>
              <a:rPr lang="es-MX" b="1"/>
              <a:t>therefore to be entirely on the client-side …</a:t>
            </a:r>
            <a:endParaRPr lang="en-US" b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BCD827-271C-42E1-82EA-F73FE1A3B24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43151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b="1"/>
              <a:t>… (or this area in yellow)</a:t>
            </a:r>
          </a:p>
          <a:p>
            <a:r>
              <a:rPr lang="es-MX" b="1"/>
              <a:t>The developed solution consits of 3 Major parts</a:t>
            </a:r>
            <a:r>
              <a:rPr lang="es-MX"/>
              <a:t>:</a:t>
            </a:r>
          </a:p>
          <a:p>
            <a:pPr marL="228600" indent="-228600">
              <a:buAutoNum type="arabicParenR"/>
            </a:pPr>
            <a:r>
              <a:rPr lang="es-MX"/>
              <a:t>P&amp;ID shapes library</a:t>
            </a:r>
          </a:p>
          <a:p>
            <a:pPr marL="228600" indent="-228600">
              <a:buAutoNum type="arabicParenR"/>
            </a:pPr>
            <a:r>
              <a:rPr lang="es-MX"/>
              <a:t>Front-end GUI in form of a Legato Dashboard</a:t>
            </a:r>
          </a:p>
          <a:p>
            <a:pPr marL="228600" indent="-228600">
              <a:buAutoNum type="arabicParenR"/>
            </a:pPr>
            <a:r>
              <a:rPr lang="es-MX"/>
              <a:t>The business logic for the generation of the P&amp;ID in XML format</a:t>
            </a:r>
          </a:p>
          <a:p>
            <a:pPr marL="228600" indent="-228600">
              <a:buAutoNum type="arabicParenR"/>
            </a:pPr>
            <a:endParaRPr lang="es-MX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BCD827-271C-42E1-82EA-F73FE1A3B24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6760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/>
              <a:t>Well, current trends </a:t>
            </a:r>
            <a:r>
              <a:rPr lang="en-US" sz="1200" b="0"/>
              <a:t>in </a:t>
            </a:r>
            <a:r>
              <a:rPr lang="en-US" sz="1200" b="1"/>
              <a:t>automation technology </a:t>
            </a:r>
            <a:r>
              <a:rPr lang="en-US" sz="1200" b="0"/>
              <a:t>lead to </a:t>
            </a:r>
            <a:r>
              <a:rPr lang="en-US" sz="1200" b="1"/>
              <a:t>frequent technical changes </a:t>
            </a:r>
            <a:r>
              <a:rPr lang="en-US" sz="1200" b="0"/>
              <a:t>in</a:t>
            </a:r>
            <a:r>
              <a:rPr lang="en-US" sz="1200" b="1"/>
              <a:t> process facilities </a:t>
            </a:r>
            <a:r>
              <a:rPr lang="en-US" sz="1200" b="0"/>
              <a:t>of all kinds…</a:t>
            </a:r>
            <a:endParaRPr lang="en-US" b="0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BCD827-271C-42E1-82EA-F73FE1A3B24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62805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b="1"/>
              <a:t>First off was the </a:t>
            </a:r>
          </a:p>
          <a:p>
            <a:r>
              <a:rPr lang="es-MX"/>
              <a:t>-</a:t>
            </a:r>
            <a:r>
              <a:rPr lang="es-MX" b="1"/>
              <a:t>development</a:t>
            </a:r>
            <a:r>
              <a:rPr lang="es-MX"/>
              <a:t> of the P&amp;ID shapes library</a:t>
            </a:r>
          </a:p>
          <a:p>
            <a:r>
              <a:rPr lang="es-MX"/>
              <a:t>-in form of a </a:t>
            </a:r>
            <a:r>
              <a:rPr lang="es-MX" b="1"/>
              <a:t>single JSON file </a:t>
            </a:r>
            <a:r>
              <a:rPr lang="es-MX"/>
              <a:t>with the </a:t>
            </a:r>
            <a:r>
              <a:rPr lang="es-MX" b="1"/>
              <a:t>static definition of all shapes</a:t>
            </a:r>
          </a:p>
          <a:p>
            <a:r>
              <a:rPr lang="es-MX"/>
              <a:t>-to be saved in the </a:t>
            </a:r>
            <a:r>
              <a:rPr lang="es-MX" b="1"/>
              <a:t>user’s local file system</a:t>
            </a:r>
            <a:endParaRPr lang="en-US" b="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BCD827-271C-42E1-82EA-F73FE1A3B24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43952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b="1"/>
              <a:t>Additionaly to the static JSON file </a:t>
            </a:r>
            <a:r>
              <a:rPr lang="es-MX"/>
              <a:t>of the library, </a:t>
            </a:r>
            <a:r>
              <a:rPr lang="es-MX" b="1"/>
              <a:t>an Excel file for easier customization.</a:t>
            </a:r>
          </a:p>
          <a:p>
            <a:r>
              <a:rPr lang="es-MX"/>
              <a:t>N</a:t>
            </a:r>
            <a:r>
              <a:rPr lang="en-US"/>
              <a:t>evertheless, library is done and does not require any more configurations.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BCD827-271C-42E1-82EA-F73FE1A3B24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83856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/>
              <a:t>Well, and how was the shapes library created?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BCD827-271C-42E1-82EA-F73FE1A3B24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90225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b="0"/>
              <a:t>Well, for that, an </a:t>
            </a:r>
            <a:r>
              <a:rPr lang="es-MX" b="1"/>
              <a:t>object-oriented abstraction of the shape geometries</a:t>
            </a:r>
            <a:r>
              <a:rPr lang="es-MX" b="0"/>
              <a:t> was made</a:t>
            </a:r>
          </a:p>
          <a:p>
            <a:r>
              <a:rPr lang="es-MX" b="1"/>
              <a:t>This process had 3 main steps…</a:t>
            </a:r>
            <a:endParaRPr lang="en-US" b="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BCD827-271C-42E1-82EA-F73FE1A3B247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06195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b="1"/>
              <a:t>First, a P&amp;ID of the Aida Brewery was</a:t>
            </a:r>
          </a:p>
          <a:p>
            <a:r>
              <a:rPr lang="es-MX" b="1"/>
              <a:t>-manually drawn </a:t>
            </a:r>
            <a:r>
              <a:rPr lang="es-MX"/>
              <a:t>with the development tools to be used</a:t>
            </a:r>
          </a:p>
          <a:p>
            <a:r>
              <a:rPr lang="es-MX"/>
              <a:t>-and </a:t>
            </a:r>
            <a:r>
              <a:rPr lang="es-MX" b="1"/>
              <a:t>aligning to the requirements </a:t>
            </a:r>
            <a:r>
              <a:rPr lang="es-MX"/>
              <a:t>set at the start of the project for the final P&amp;ID (for example, it was decided </a:t>
            </a:r>
            <a:r>
              <a:rPr lang="es-MX" b="1"/>
              <a:t>what contents </a:t>
            </a:r>
            <a:r>
              <a:rPr lang="es-MX"/>
              <a:t>the P&amp;ID </a:t>
            </a:r>
            <a:r>
              <a:rPr lang="es-MX" b="1"/>
              <a:t>should at least include</a:t>
            </a:r>
            <a:r>
              <a:rPr lang="es-MX"/>
              <a:t>)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BCD827-271C-42E1-82EA-F73FE1A3B247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44669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b="1"/>
              <a:t>Second was the object-oriented abstraction of the shapes into 5 elementary Classes</a:t>
            </a:r>
            <a:r>
              <a:rPr lang="es-MX"/>
              <a:t>. </a:t>
            </a:r>
            <a:r>
              <a:rPr lang="es-MX" b="0"/>
              <a:t>For this</a:t>
            </a:r>
            <a:r>
              <a:rPr lang="es-MX"/>
              <a:t>, the P&amp;ID was</a:t>
            </a:r>
          </a:p>
          <a:p>
            <a:r>
              <a:rPr lang="es-MX" b="1"/>
              <a:t>1) exported in XML format</a:t>
            </a:r>
          </a:p>
          <a:p>
            <a:r>
              <a:rPr lang="es-MX" b="1"/>
              <a:t>2) analysed and compared </a:t>
            </a:r>
            <a:r>
              <a:rPr lang="es-MX"/>
              <a:t>to the mxGraph API </a:t>
            </a:r>
            <a:r>
              <a:rPr lang="es-MX" b="1"/>
              <a:t>documentation</a:t>
            </a:r>
          </a:p>
          <a:p>
            <a:r>
              <a:rPr lang="es-MX" b="1"/>
              <a:t>3) structured into</a:t>
            </a:r>
            <a:r>
              <a:rPr lang="es-MX"/>
              <a:t> a UML </a:t>
            </a:r>
            <a:r>
              <a:rPr lang="es-MX" b="1"/>
              <a:t>class diagram </a:t>
            </a:r>
            <a:r>
              <a:rPr lang="es-MX"/>
              <a:t>of the </a:t>
            </a:r>
            <a:r>
              <a:rPr lang="es-MX" b="1"/>
              <a:t>Underlying</a:t>
            </a:r>
            <a:r>
              <a:rPr lang="es-MX"/>
              <a:t> </a:t>
            </a:r>
            <a:r>
              <a:rPr lang="es-MX" b="1"/>
              <a:t>Schema</a:t>
            </a:r>
            <a:endParaRPr lang="en-US" b="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BCD827-271C-42E1-82EA-F73FE1A3B247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88183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b="1"/>
              <a:t>Finally</a:t>
            </a:r>
            <a:r>
              <a:rPr lang="es-MX"/>
              <a:t>, </a:t>
            </a:r>
          </a:p>
          <a:p>
            <a:r>
              <a:rPr lang="es-MX"/>
              <a:t>-</a:t>
            </a:r>
            <a:r>
              <a:rPr lang="es-MX" b="1"/>
              <a:t>a flat JSON file was created following this schema definition</a:t>
            </a:r>
          </a:p>
          <a:p>
            <a:r>
              <a:rPr lang="es-MX"/>
              <a:t>-</a:t>
            </a:r>
            <a:r>
              <a:rPr lang="es-MX" b="1"/>
              <a:t>for all Process Engineering Symbols </a:t>
            </a:r>
            <a:r>
              <a:rPr lang="es-MX"/>
              <a:t>of the Draw.io standard library (</a:t>
            </a:r>
            <a:r>
              <a:rPr lang="es-MX" b="1"/>
              <a:t>474 shapes in total</a:t>
            </a:r>
            <a:r>
              <a:rPr lang="es-MX"/>
              <a:t>)</a:t>
            </a:r>
          </a:p>
          <a:p>
            <a:r>
              <a:rPr lang="es-MX"/>
              <a:t>-JSON file contains the static definition of all shape geometries </a:t>
            </a:r>
            <a:r>
              <a:rPr lang="es-MX" b="1"/>
              <a:t>according to industry standards</a:t>
            </a:r>
          </a:p>
          <a:p>
            <a:endParaRPr lang="es-MX" b="1"/>
          </a:p>
          <a:p>
            <a:r>
              <a:rPr lang="es-MX" b="1"/>
              <a:t>So n</a:t>
            </a:r>
            <a:r>
              <a:rPr lang="en-US" b="1"/>
              <a:t>eedless to say, the library is done and does not require any more configurations.</a:t>
            </a:r>
          </a:p>
          <a:p>
            <a:endParaRPr lang="es-MX"/>
          </a:p>
          <a:p>
            <a:endParaRPr lang="es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BCD827-271C-42E1-82EA-F73FE1A3B247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36972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b="1"/>
              <a:t>Back to the software arhitechture, </a:t>
            </a:r>
          </a:p>
          <a:p>
            <a:endParaRPr lang="es-MX" b="1"/>
          </a:p>
          <a:p>
            <a:r>
              <a:rPr lang="es-MX" b="1"/>
              <a:t>Next in development was</a:t>
            </a:r>
            <a:r>
              <a:rPr lang="es-MX" b="0"/>
              <a:t> the </a:t>
            </a:r>
            <a:r>
              <a:rPr lang="es-MX" b="1"/>
              <a:t>front-end part  …</a:t>
            </a:r>
            <a:endParaRPr lang="en-US" b="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BCD827-271C-42E1-82EA-F73FE1A3B247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62869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b="0"/>
              <a:t>Or</a:t>
            </a:r>
            <a:r>
              <a:rPr lang="es-MX" b="1"/>
              <a:t> the Graphical User Interface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BCD827-271C-42E1-82EA-F73FE1A3B247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3017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b="1"/>
              <a:t>How does this Graphcial user interface look like? 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BCD827-271C-42E1-82EA-F73FE1A3B247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6412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This </a:t>
            </a:r>
            <a:r>
              <a:rPr lang="en-US" b="1"/>
              <a:t>changes</a:t>
            </a:r>
            <a:r>
              <a:rPr lang="en-US"/>
              <a:t> then </a:t>
            </a:r>
            <a:r>
              <a:rPr lang="en-US" b="1"/>
              <a:t>lead</a:t>
            </a:r>
            <a:r>
              <a:rPr lang="en-US"/>
              <a:t> </a:t>
            </a:r>
            <a:r>
              <a:rPr lang="en-US" b="1"/>
              <a:t>to</a:t>
            </a:r>
            <a:r>
              <a:rPr lang="en-US"/>
              <a:t> a </a:t>
            </a:r>
            <a:r>
              <a:rPr lang="en-US" b="1"/>
              <a:t>constant increase in the complexity </a:t>
            </a:r>
            <a:r>
              <a:rPr lang="en-US"/>
              <a:t>of industrial facilities...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BCD827-271C-42E1-82EA-F73FE1A3B24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99337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b="1"/>
              <a:t>-The GUI takes the form a of Legato Dashboard within the Legato Web Application</a:t>
            </a:r>
          </a:p>
          <a:p>
            <a:pPr marL="0" indent="0">
              <a:buFontTx/>
              <a:buNone/>
            </a:pPr>
            <a:r>
              <a:rPr lang="es-MX" b="0"/>
              <a:t>-The Dashboard </a:t>
            </a:r>
            <a:r>
              <a:rPr lang="es-MX" b="1"/>
              <a:t>consists of 2 Legato Boardlets 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BCD827-271C-42E1-82EA-F73FE1A3B247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35464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s-MX"/>
              <a:t>1) </a:t>
            </a:r>
            <a:r>
              <a:rPr lang="es-MX" b="1"/>
              <a:t>Legato Graphic Designer boardlet </a:t>
            </a:r>
            <a:r>
              <a:rPr lang="es-MX"/>
              <a:t>(for the rendering of the P&amp;ID)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BCD827-271C-42E1-82EA-F73FE1A3B247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20492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/>
              <a:t>2) And the </a:t>
            </a:r>
            <a:r>
              <a:rPr lang="es-MX" b="1"/>
              <a:t>Node Tree Menu boardlet </a:t>
            </a:r>
            <a:r>
              <a:rPr lang="es-MX"/>
              <a:t>(for the selection of the desired root node for the visualization)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BCD827-271C-42E1-82EA-F73FE1A3B247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014515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MX" b="1"/>
              <a:t>Plus the newly developed P&amp;ID Creator Boardlet which encapsulates everything </a:t>
            </a:r>
            <a:r>
              <a:rPr lang="es-MX"/>
              <a:t>for the generation of P&amp;ID visualizations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MX"/>
              <a:t>-</a:t>
            </a:r>
            <a:r>
              <a:rPr lang="es-MX" b="1"/>
              <a:t>We’ll take a closer look on this boardlet alone …</a:t>
            </a:r>
            <a:endParaRPr lang="en-US" b="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BCD827-271C-42E1-82EA-F73FE1A3B247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80645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MX" b="1"/>
              <a:t>1) On start, there are only 3 straight-forward steps required from the user:</a:t>
            </a:r>
          </a:p>
          <a:p>
            <a:pPr marL="0" indent="0">
              <a:buNone/>
            </a:pPr>
            <a:r>
              <a:rPr lang="es-MX"/>
              <a:t>- Selection of the shapes library file</a:t>
            </a:r>
          </a:p>
          <a:p>
            <a:pPr marL="0" indent="0">
              <a:buNone/>
            </a:pPr>
            <a:r>
              <a:rPr lang="es-MX"/>
              <a:t>- Selection of the root node of what is to be visualized (with the node tree boardlet)</a:t>
            </a:r>
          </a:p>
          <a:p>
            <a:pPr marL="0" indent="0">
              <a:buNone/>
            </a:pPr>
            <a:r>
              <a:rPr lang="es-MX"/>
              <a:t>- And clicking the “Generate P&amp;ID Visualization” button to start the background generation of the P&amp;ID</a:t>
            </a:r>
          </a:p>
          <a:p>
            <a:pPr marL="0" indent="0">
              <a:buNone/>
            </a:pPr>
            <a:r>
              <a:rPr lang="es-MX" b="1"/>
              <a:t>2) Afterwards, a</a:t>
            </a:r>
            <a:r>
              <a:rPr lang="es-MX"/>
              <a:t> </a:t>
            </a:r>
            <a:r>
              <a:rPr lang="es-MX" b="1"/>
              <a:t>progress bar is displayed during the generation of the P&amp;ID </a:t>
            </a:r>
            <a:r>
              <a:rPr lang="es-MX"/>
              <a:t>(with the total number of nodes of the selected root node hierarchy)</a:t>
            </a:r>
          </a:p>
          <a:p>
            <a:pPr marL="0" indent="0">
              <a:buNone/>
            </a:pPr>
            <a:r>
              <a:rPr lang="es-MX" b="1"/>
              <a:t>3) When done</a:t>
            </a:r>
            <a:r>
              <a:rPr lang="es-MX"/>
              <a:t>, the P&amp;ID </a:t>
            </a:r>
            <a:r>
              <a:rPr lang="es-MX" b="1"/>
              <a:t>XML</a:t>
            </a:r>
            <a:r>
              <a:rPr lang="es-MX"/>
              <a:t> will be </a:t>
            </a:r>
            <a:r>
              <a:rPr lang="es-MX" b="1"/>
              <a:t>rendered</a:t>
            </a:r>
            <a:r>
              <a:rPr lang="es-MX"/>
              <a:t> for easy copy-pasting to draw.io for example</a:t>
            </a:r>
          </a:p>
          <a:p>
            <a:pPr marL="0" indent="0">
              <a:buNone/>
            </a:pPr>
            <a:r>
              <a:rPr lang="es-MX" b="1"/>
              <a:t>Note the responsive design of the boardlet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BCD827-271C-42E1-82EA-F73FE1A3B247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12565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b="1"/>
              <a:t>Back to the software arhitechture, </a:t>
            </a:r>
          </a:p>
          <a:p>
            <a:endParaRPr lang="es-MX" b="1"/>
          </a:p>
          <a:p>
            <a:r>
              <a:rPr lang="es-MX" b="1"/>
              <a:t>Third was the development of</a:t>
            </a:r>
            <a:r>
              <a:rPr lang="en-US" b="1"/>
              <a:t>…</a:t>
            </a:r>
            <a:endParaRPr lang="es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BCD827-271C-42E1-82EA-F73FE1A3B247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48675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b="1"/>
              <a:t>the busness logic for the generation of the P&amp;ID visualizations 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BCD827-271C-42E1-82EA-F73FE1A3B24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37255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b="1"/>
              <a:t>The entire business logic runs on the client-side, directly in the browser, </a:t>
            </a:r>
          </a:p>
          <a:p>
            <a:endParaRPr lang="es-MX" b="1"/>
          </a:p>
          <a:p>
            <a:r>
              <a:rPr lang="es-MX" b="1"/>
              <a:t>but how exactly was it structured?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BCD827-271C-42E1-82EA-F73FE1A3B247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5853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b="1"/>
              <a:t>Don’t be overwhelmed, </a:t>
            </a:r>
          </a:p>
          <a:p>
            <a:r>
              <a:rPr lang="es-MX" b="1"/>
              <a:t>This activity diagram encompasses all logic of the system</a:t>
            </a:r>
            <a:r>
              <a:rPr lang="es-MX"/>
              <a:t>, </a:t>
            </a:r>
            <a:r>
              <a:rPr lang="es-MX" b="1"/>
              <a:t>both</a:t>
            </a:r>
            <a:r>
              <a:rPr lang="es-MX"/>
              <a:t>:</a:t>
            </a:r>
          </a:p>
          <a:p>
            <a:r>
              <a:rPr lang="es-MX"/>
              <a:t>-</a:t>
            </a:r>
            <a:r>
              <a:rPr lang="es-MX" b="1"/>
              <a:t>presentation logic </a:t>
            </a:r>
            <a:r>
              <a:rPr lang="es-MX"/>
              <a:t>(shown in </a:t>
            </a:r>
            <a:r>
              <a:rPr lang="es-MX" b="1"/>
              <a:t>blue</a:t>
            </a:r>
            <a:r>
              <a:rPr lang="es-MX"/>
              <a:t>) and</a:t>
            </a:r>
          </a:p>
          <a:p>
            <a:r>
              <a:rPr lang="es-MX"/>
              <a:t>-</a:t>
            </a:r>
            <a:r>
              <a:rPr lang="es-MX" b="1"/>
              <a:t>business logic </a:t>
            </a:r>
            <a:r>
              <a:rPr lang="es-MX"/>
              <a:t>(shown in </a:t>
            </a:r>
            <a:r>
              <a:rPr lang="es-MX" b="1"/>
              <a:t>red</a:t>
            </a:r>
            <a:r>
              <a:rPr lang="es-MX"/>
              <a:t> and responsable for the generation of the P&amp;ID)</a:t>
            </a:r>
          </a:p>
          <a:p>
            <a:endParaRPr lang="es-MX"/>
          </a:p>
          <a:p>
            <a:r>
              <a:rPr lang="es-MX" b="1"/>
              <a:t>For the sake of clarity though, I will focus only on the main functionalities of the business logic</a:t>
            </a:r>
          </a:p>
          <a:p>
            <a:endParaRPr lang="es-MX" b="1"/>
          </a:p>
          <a:p>
            <a:r>
              <a:rPr lang="es-MX" b="1"/>
              <a:t>I’ll start off with the data 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BCD827-271C-42E1-82EA-F73FE1A3B247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20164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b="1"/>
              <a:t>Here you can see the data map of all required database atributes for the P&amp;ID generation</a:t>
            </a:r>
          </a:p>
          <a:p>
            <a:r>
              <a:rPr lang="es-MX" b="1"/>
              <a:t>-All data is queried via SQL JOINs according to this schema</a:t>
            </a:r>
          </a:p>
          <a:p>
            <a:r>
              <a:rPr lang="es-MX"/>
              <a:t>-</a:t>
            </a:r>
            <a:r>
              <a:rPr lang="es-MX" b="1"/>
              <a:t>Only a single table</a:t>
            </a:r>
            <a:r>
              <a:rPr lang="es-MX"/>
              <a:t> had to be </a:t>
            </a:r>
            <a:r>
              <a:rPr lang="es-MX" b="1"/>
              <a:t>added</a:t>
            </a:r>
            <a:r>
              <a:rPr lang="es-MX"/>
              <a:t> to the database (Visu_vertices)</a:t>
            </a:r>
          </a:p>
          <a:p>
            <a:r>
              <a:rPr lang="es-MX" b="1">
                <a:highlight>
                  <a:srgbClr val="FFFF00"/>
                </a:highlight>
              </a:rPr>
              <a:t>BUT HOW WAS ALL THIS DATA TO BE CONVERTED INTO A VISUALIZATION?</a:t>
            </a:r>
            <a:endParaRPr lang="en-US" b="1">
              <a:highlight>
                <a:srgbClr val="FFFF00"/>
              </a:highlight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BCD827-271C-42E1-82EA-F73FE1A3B247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3246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Additionally, the </a:t>
            </a:r>
            <a:r>
              <a:rPr lang="en-US" b="1"/>
              <a:t>changes propagate </a:t>
            </a:r>
            <a:r>
              <a:rPr lang="en-US"/>
              <a:t>through documentation, maintenance and operation…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BCD827-271C-42E1-82EA-F73FE1A3B24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58356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/>
              <a:t>Well, the instance hierarchy is already that, a hierarchy, </a:t>
            </a:r>
            <a:r>
              <a:rPr lang="en-US"/>
              <a:t>as you can see from the tree in the right of the Aida Cruises Enterprise</a:t>
            </a:r>
          </a:p>
          <a:p>
            <a:r>
              <a:rPr lang="en-US" b="1"/>
              <a:t>Using this to our advantage</a:t>
            </a:r>
            <a:r>
              <a:rPr lang="en-US"/>
              <a:t>, the </a:t>
            </a:r>
            <a:r>
              <a:rPr lang="en-US" b="1"/>
              <a:t>graphing algorithm traverses this hierarchy POST-ORDER, and DEPTH-FIRST in order to get the positioning order of the nodes.</a:t>
            </a:r>
          </a:p>
          <a:p>
            <a:endParaRPr lang="en-US" b="1"/>
          </a:p>
          <a:p>
            <a:r>
              <a:rPr lang="en-US" b="1"/>
              <a:t>For example, </a:t>
            </a:r>
            <a:r>
              <a:rPr lang="en-US" b="0"/>
              <a:t>the algorithm would </a:t>
            </a:r>
            <a:r>
              <a:rPr lang="en-US" b="1"/>
              <a:t>traverse </a:t>
            </a:r>
            <a:r>
              <a:rPr lang="en-US" b="0"/>
              <a:t>this</a:t>
            </a:r>
            <a:r>
              <a:rPr lang="en-US" b="1"/>
              <a:t> plant hierarchy as follows … starting from</a:t>
            </a:r>
            <a:r>
              <a:rPr lang="en-US" b="0"/>
              <a:t> the </a:t>
            </a:r>
            <a:r>
              <a:rPr lang="en-US" b="1"/>
              <a:t>selected root node …</a:t>
            </a:r>
          </a:p>
          <a:p>
            <a:endParaRPr lang="en-US" b="1"/>
          </a:p>
          <a:p>
            <a:r>
              <a:rPr lang="en-US" b="0"/>
              <a:t>So we know have the placement order of the nodes, but </a:t>
            </a:r>
            <a:r>
              <a:rPr lang="en-US" b="1"/>
              <a:t>how exactly are they to be positioned</a:t>
            </a:r>
            <a:r>
              <a:rPr lang="en-US" b="0"/>
              <a:t>, well …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BCD827-271C-42E1-82EA-F73FE1A3B247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99976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/>
              <a:t>By relative positioning</a:t>
            </a:r>
            <a:r>
              <a:rPr lang="en-US"/>
              <a:t>. So the </a:t>
            </a:r>
            <a:r>
              <a:rPr lang="en-US" b="1"/>
              <a:t>algorithm basically </a:t>
            </a:r>
            <a:r>
              <a:rPr lang="en-US"/>
              <a:t>takes the </a:t>
            </a:r>
            <a:r>
              <a:rPr lang="en-US" b="1"/>
              <a:t>nodes in the previously calculated order </a:t>
            </a:r>
            <a:r>
              <a:rPr lang="en-US"/>
              <a:t>and </a:t>
            </a:r>
            <a:r>
              <a:rPr lang="en-US" b="1"/>
              <a:t>places them, one-by-one</a:t>
            </a:r>
            <a:r>
              <a:rPr lang="en-US"/>
              <a:t>, </a:t>
            </a:r>
            <a:r>
              <a:rPr lang="en-US" b="0"/>
              <a:t>relative to </a:t>
            </a:r>
            <a:r>
              <a:rPr lang="en-US" b="1"/>
              <a:t>THE CORNER OR ORIGIN </a:t>
            </a:r>
            <a:r>
              <a:rPr lang="en-US"/>
              <a:t>of their parent node.</a:t>
            </a:r>
          </a:p>
          <a:p>
            <a:endParaRPr lang="en-US"/>
          </a:p>
          <a:p>
            <a:r>
              <a:rPr lang="en-US"/>
              <a:t>BUT THE </a:t>
            </a:r>
            <a:r>
              <a:rPr lang="en-US" b="1"/>
              <a:t>ACTUAL POSITIONING LOGIC </a:t>
            </a:r>
            <a:r>
              <a:rPr lang="en-US"/>
              <a:t>OF A P&amp;ID IS </a:t>
            </a:r>
            <a:r>
              <a:rPr lang="en-US" b="1"/>
              <a:t>MUCH MORE COMPLEX THAN THAT …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BCD827-271C-42E1-82EA-F73FE1A3B247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52497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FOR THIS REASON: </a:t>
            </a:r>
            <a:r>
              <a:rPr lang="en-US" b="1"/>
              <a:t>all shapes are iterated through this conditional logic, modelled by the activity diagram shown</a:t>
            </a:r>
            <a:r>
              <a:rPr lang="en-US"/>
              <a:t>. </a:t>
            </a:r>
          </a:p>
          <a:p>
            <a:r>
              <a:rPr lang="en-US"/>
              <a:t>What this does is it tags each shape based on its inherent characteristics.</a:t>
            </a:r>
          </a:p>
          <a:p>
            <a:endParaRPr lang="en-US"/>
          </a:p>
          <a:p>
            <a:r>
              <a:rPr lang="en-US" b="1"/>
              <a:t>After that, for the actual positioning of the shapes… </a:t>
            </a:r>
          </a:p>
          <a:p>
            <a:r>
              <a:rPr lang="en-US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BCD827-271C-42E1-82EA-F73FE1A3B247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44190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/>
              <a:t>There is a much more complex positioning logic, modelled here by this activity diagram</a:t>
            </a:r>
          </a:p>
          <a:p>
            <a:r>
              <a:rPr lang="en-US" b="1"/>
              <a:t>For the sake of brevity, 3 example positioning cases </a:t>
            </a:r>
            <a:r>
              <a:rPr lang="en-US"/>
              <a:t>will be presented in the next slides to describe some of this positioning logic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BCD827-271C-42E1-82EA-F73FE1A3B247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76938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/>
              <a:t>The first example </a:t>
            </a:r>
            <a:r>
              <a:rPr lang="en-US"/>
              <a:t>is the positioning of </a:t>
            </a:r>
            <a:r>
              <a:rPr lang="en-US" b="1"/>
              <a:t>shapes tagged with </a:t>
            </a:r>
            <a:r>
              <a:rPr lang="en-US"/>
              <a:t>an </a:t>
            </a:r>
            <a:r>
              <a:rPr lang="en-US" b="1"/>
              <a:t>INLINE</a:t>
            </a:r>
            <a:r>
              <a:rPr lang="en-US"/>
              <a:t> </a:t>
            </a:r>
            <a:r>
              <a:rPr lang="en-US" b="1"/>
              <a:t>tag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BCD827-271C-42E1-82EA-F73FE1A3B247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75190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This </a:t>
            </a:r>
            <a:r>
              <a:rPr lang="en-US" b="1"/>
              <a:t>shapes are horizontally ofsset</a:t>
            </a:r>
            <a:r>
              <a:rPr lang="en-US"/>
              <a:t> to their previous shape by a </a:t>
            </a:r>
            <a:r>
              <a:rPr lang="en-US" b="1"/>
              <a:t>magnitude of the spacing </a:t>
            </a:r>
            <a:r>
              <a:rPr lang="en-US" b="0"/>
              <a:t>global variable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BCD827-271C-42E1-82EA-F73FE1A3B247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49154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/>
              <a:t>Then</a:t>
            </a:r>
            <a:r>
              <a:rPr lang="en-US"/>
              <a:t>, they are </a:t>
            </a:r>
            <a:r>
              <a:rPr lang="en-US" b="1"/>
              <a:t>vertically centered with respect to its previous shape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BCD827-271C-42E1-82EA-F73FE1A3B247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6697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/>
              <a:t>This image shows the geometries </a:t>
            </a:r>
            <a:r>
              <a:rPr lang="en-US"/>
              <a:t>used </a:t>
            </a:r>
            <a:r>
              <a:rPr lang="en-US" b="1"/>
              <a:t>for</a:t>
            </a:r>
            <a:r>
              <a:rPr lang="en-US"/>
              <a:t> this </a:t>
            </a:r>
            <a:r>
              <a:rPr lang="en-US" b="1"/>
              <a:t>calculation</a:t>
            </a:r>
            <a:r>
              <a:rPr lang="en-US"/>
              <a:t>, as </a:t>
            </a:r>
            <a:r>
              <a:rPr lang="en-US" b="1"/>
              <a:t>ALL POSITIONING IS DONE </a:t>
            </a:r>
            <a:r>
              <a:rPr lang="en-US"/>
              <a:t>by </a:t>
            </a:r>
            <a:r>
              <a:rPr lang="en-US" b="1"/>
              <a:t>setting the X and Y properties </a:t>
            </a:r>
            <a:r>
              <a:rPr lang="en-US"/>
              <a:t>of each shape (</a:t>
            </a:r>
            <a:r>
              <a:rPr lang="en-US" b="1"/>
              <a:t>relative</a:t>
            </a:r>
            <a:r>
              <a:rPr lang="en-US"/>
              <a:t> to the origin of its parent)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BCD827-271C-42E1-82EA-F73FE1A3B247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71364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/>
              <a:t>A second, more complex example is that of NUCLEUS shapes like a vessel or tank 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BCD827-271C-42E1-82EA-F73FE1A3B247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72314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NucleusShapes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BCD827-271C-42E1-82EA-F73FE1A3B247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649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All of which </a:t>
            </a:r>
            <a:r>
              <a:rPr lang="en-US" b="1"/>
              <a:t>represents a major engineering challenge…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BCD827-271C-42E1-82EA-F73FE1A3B24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704629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BCD827-271C-42E1-82EA-F73FE1A3B247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874176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BCD827-271C-42E1-82EA-F73FE1A3B247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13385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BCD827-271C-42E1-82EA-F73FE1A3B247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33604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BCD827-271C-42E1-82EA-F73FE1A3B247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22692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BCD827-271C-42E1-82EA-F73FE1A3B247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26944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BCD827-271C-42E1-82EA-F73FE1A3B247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897103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BCD827-271C-42E1-82EA-F73FE1A3B247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263955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1"/>
              <a:t>The third positioning example is for OuterGroups …</a:t>
            </a:r>
            <a:endParaRPr lang="en-GB" sz="1100" b="1">
              <a:solidFill>
                <a:srgbClr val="7F7F7F"/>
              </a:solidFill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BCD827-271C-42E1-82EA-F73FE1A3B247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216207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OuterGroups are </a:t>
            </a:r>
            <a:r>
              <a:rPr lang="en-US" b="1"/>
              <a:t>groups </a:t>
            </a:r>
            <a:r>
              <a:rPr lang="en-GB" sz="1200" b="1"/>
              <a:t>which contain only groups and no shapes as children</a:t>
            </a:r>
            <a:endParaRPr lang="en-US" b="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BCD827-271C-42E1-82EA-F73FE1A3B247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964626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BCD827-271C-42E1-82EA-F73FE1A3B247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1804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/>
              <a:t>Due to this reasons</a:t>
            </a:r>
            <a:r>
              <a:rPr lang="en-US"/>
              <a:t>, the </a:t>
            </a:r>
            <a:r>
              <a:rPr lang="en-US" b="1"/>
              <a:t>development and modification </a:t>
            </a:r>
            <a:r>
              <a:rPr lang="en-US"/>
              <a:t>of </a:t>
            </a:r>
            <a:r>
              <a:rPr lang="en-US" b="1"/>
              <a:t>visualizations</a:t>
            </a:r>
            <a:r>
              <a:rPr lang="en-US"/>
              <a:t> for process engineering plants </a:t>
            </a:r>
            <a:r>
              <a:rPr lang="en-US" b="1"/>
              <a:t>requires</a:t>
            </a:r>
            <a:r>
              <a:rPr lang="en-US"/>
              <a:t> a </a:t>
            </a:r>
            <a:r>
              <a:rPr lang="en-US" b="1"/>
              <a:t>very high technical effort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BCD827-271C-42E1-82EA-F73FE1A3B24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978048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BCD827-271C-42E1-82EA-F73FE1A3B247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181627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BCD827-271C-42E1-82EA-F73FE1A3B247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162393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BCD827-271C-42E1-82EA-F73FE1A3B247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196253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BCD827-271C-42E1-82EA-F73FE1A3B247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7800399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BCD827-271C-42E1-82EA-F73FE1A3B247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740952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BCD827-271C-42E1-82EA-F73FE1A3B247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96700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BCD827-271C-42E1-82EA-F73FE1A3B247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493678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BCD827-271C-42E1-82EA-F73FE1A3B247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871778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BCD827-271C-42E1-82EA-F73FE1A3B247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625315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/>
              <a:t>Additionally, </a:t>
            </a:r>
            <a:r>
              <a:rPr lang="en-US" b="0"/>
              <a:t>the drawing of the connections presented </a:t>
            </a:r>
            <a:r>
              <a:rPr lang="en-US" b="1"/>
              <a:t>several other challenges…</a:t>
            </a:r>
          </a:p>
          <a:p>
            <a:r>
              <a:rPr lang="en-US" b="1"/>
              <a:t>To compensate </a:t>
            </a:r>
            <a:r>
              <a:rPr lang="en-US" b="0"/>
              <a:t>for </a:t>
            </a:r>
            <a:r>
              <a:rPr lang="en-US" b="1"/>
              <a:t>how</a:t>
            </a:r>
            <a:r>
              <a:rPr lang="en-US" b="0"/>
              <a:t> the </a:t>
            </a:r>
            <a:r>
              <a:rPr lang="en-US" b="1"/>
              <a:t>connections</a:t>
            </a:r>
            <a:r>
              <a:rPr lang="en-US" b="0"/>
              <a:t> </a:t>
            </a:r>
            <a:r>
              <a:rPr lang="en-US" b="1"/>
              <a:t>are </a:t>
            </a:r>
            <a:r>
              <a:rPr lang="en-US" b="0"/>
              <a:t>modelled in the database (shown here in red), an</a:t>
            </a:r>
            <a:r>
              <a:rPr lang="en-US" b="1"/>
              <a:t> algorithm </a:t>
            </a:r>
            <a:r>
              <a:rPr lang="en-US" b="0"/>
              <a:t>had to be </a:t>
            </a:r>
            <a:r>
              <a:rPr lang="en-US" b="1"/>
              <a:t>developed to straighten out the edges</a:t>
            </a:r>
            <a:r>
              <a:rPr lang="en-US" b="0"/>
              <a:t>, or clear the waypoints </a:t>
            </a:r>
            <a:r>
              <a:rPr lang="en-US" b="1"/>
              <a:t>between real source and target shapes.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BCD827-271C-42E1-82EA-F73FE1A3B247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2164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/>
              <a:t>Driven by this motivation, what is to be done? …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BCD827-271C-42E1-82EA-F73FE1A3B24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285345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/>
              <a:t>In blue </a:t>
            </a:r>
            <a:r>
              <a:rPr lang="en-US" b="0"/>
              <a:t>you see the </a:t>
            </a:r>
            <a:r>
              <a:rPr lang="en-US" b="1"/>
              <a:t>output of the algorithm, </a:t>
            </a:r>
            <a:r>
              <a:rPr lang="en-US"/>
              <a:t>and </a:t>
            </a:r>
            <a:r>
              <a:rPr lang="en-US" b="1"/>
              <a:t>how this handles this issue …</a:t>
            </a:r>
          </a:p>
          <a:p>
            <a:r>
              <a:rPr lang="en-US" b="0"/>
              <a:t>Its much </a:t>
            </a:r>
            <a:r>
              <a:rPr lang="en-US" b="1"/>
              <a:t>more visually appealing</a:t>
            </a:r>
            <a:r>
              <a:rPr lang="en-US" b="0"/>
              <a:t>, and results in </a:t>
            </a:r>
            <a:r>
              <a:rPr lang="en-US" b="1"/>
              <a:t>easier to understand visualizations</a:t>
            </a:r>
            <a:r>
              <a:rPr lang="en-US" b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BCD827-271C-42E1-82EA-F73FE1A3B247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998224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/>
              <a:t>Similarly </a:t>
            </a:r>
            <a:r>
              <a:rPr lang="en-US" b="0"/>
              <a:t>the algorithm had to </a:t>
            </a:r>
            <a:r>
              <a:rPr lang="en-US" b="1"/>
              <a:t>apply line jumps for the sake of clarity </a:t>
            </a:r>
            <a:r>
              <a:rPr lang="en-US" b="0"/>
              <a:t>of the final P&amp;ID, </a:t>
            </a:r>
            <a:r>
              <a:rPr lang="en-US"/>
              <a:t>due to the high number of lines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BCD827-271C-42E1-82EA-F73FE1A3B247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518386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/>
              <a:t>So, </a:t>
            </a:r>
            <a:r>
              <a:rPr lang="es-MX" b="1"/>
              <a:t>once again back to the software architechture.</a:t>
            </a:r>
          </a:p>
          <a:p>
            <a:r>
              <a:rPr lang="es-MX" b="1"/>
              <a:t>This time around </a:t>
            </a:r>
            <a:r>
              <a:rPr lang="es-MX"/>
              <a:t>I’m going to show you </a:t>
            </a:r>
            <a:r>
              <a:rPr lang="es-MX" b="1"/>
              <a:t>how this all connects.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BCD827-271C-42E1-82EA-F73FE1A3B247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163982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BCD827-271C-42E1-82EA-F73FE1A3B247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732792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BCD827-271C-42E1-82EA-F73FE1A3B247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29427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BCD827-271C-42E1-82EA-F73FE1A3B247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745800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BCD827-271C-42E1-82EA-F73FE1A3B247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22654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BCD827-271C-42E1-82EA-F73FE1A3B247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647553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BCD827-271C-42E1-82EA-F73FE1A3B247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144039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u="none">
                <a:highlight>
                  <a:srgbClr val="FFFF00"/>
                </a:highlight>
              </a:rPr>
              <a:t>So, how does the resulting P&amp;ID of the graphing algorithm look like…</a:t>
            </a:r>
            <a:endParaRPr lang="en-US" b="1" u="none">
              <a:highlight>
                <a:srgbClr val="FFFF00"/>
              </a:highlight>
              <a:sym typeface="Wingdings" panose="05000000000000000000" pitchFamily="2" charset="2"/>
            </a:endParaRPr>
          </a:p>
          <a:p>
            <a:r>
              <a:rPr lang="en-US" b="1" u="none">
                <a:highlight>
                  <a:srgbClr val="FFFF00"/>
                </a:highlight>
              </a:rPr>
              <a:t>Still much room for improvement</a:t>
            </a:r>
          </a:p>
          <a:p>
            <a:r>
              <a:rPr lang="en-US" b="0" u="none">
                <a:highlight>
                  <a:srgbClr val="FFFF00"/>
                </a:highlight>
              </a:rPr>
              <a:t>You might notice </a:t>
            </a:r>
            <a:r>
              <a:rPr lang="en-US" b="1" u="none">
                <a:highlight>
                  <a:srgbClr val="FFFF00"/>
                </a:highlight>
              </a:rPr>
              <a:t>some connections appear to be missing, </a:t>
            </a:r>
            <a:r>
              <a:rPr lang="en-US" b="0" u="none">
                <a:highlight>
                  <a:srgbClr val="FFFF00"/>
                </a:highlight>
              </a:rPr>
              <a:t>well, they are </a:t>
            </a:r>
            <a:r>
              <a:rPr lang="en-US" b="1" u="none">
                <a:highlight>
                  <a:srgbClr val="FFFF00"/>
                </a:highlight>
              </a:rPr>
              <a:t>in fact present </a:t>
            </a:r>
            <a:r>
              <a:rPr lang="en-US" b="0" u="none">
                <a:highlight>
                  <a:srgbClr val="FFFF00"/>
                </a:highlight>
              </a:rPr>
              <a:t>and</a:t>
            </a:r>
            <a:r>
              <a:rPr lang="en-US" b="1" u="none">
                <a:highlight>
                  <a:srgbClr val="FFFF00"/>
                </a:highlight>
              </a:rPr>
              <a:t> correctly instantiated.</a:t>
            </a:r>
          </a:p>
          <a:p>
            <a:r>
              <a:rPr lang="en-US" b="0" u="none">
                <a:highlight>
                  <a:srgbClr val="FFFF00"/>
                </a:highlight>
              </a:rPr>
              <a:t>ALGORITHM IS </a:t>
            </a:r>
            <a:r>
              <a:rPr lang="en-US" b="1" u="none">
                <a:highlight>
                  <a:srgbClr val="FFFF00"/>
                </a:highlight>
              </a:rPr>
              <a:t>OPTIMIZED </a:t>
            </a:r>
            <a:r>
              <a:rPr lang="en-US" b="0" u="none">
                <a:highlight>
                  <a:srgbClr val="FFFF00"/>
                </a:highlight>
              </a:rPr>
              <a:t>TO</a:t>
            </a:r>
            <a:r>
              <a:rPr lang="en-US" b="1" u="none">
                <a:highlight>
                  <a:srgbClr val="FFFF00"/>
                </a:highlight>
              </a:rPr>
              <a:t> MINIMIZE LINE CROSSINGS, </a:t>
            </a:r>
            <a:r>
              <a:rPr lang="en-US" b="0" u="none">
                <a:highlight>
                  <a:srgbClr val="FFFF00"/>
                </a:highlight>
              </a:rPr>
              <a:t>AS A RESULT, SOMETIMES MULTIPLE LINES ARE</a:t>
            </a:r>
            <a:r>
              <a:rPr lang="en-US" b="1" u="none">
                <a:highlight>
                  <a:srgbClr val="FFFF00"/>
                </a:highlight>
              </a:rPr>
              <a:t> COLLAPSED INTO A SINGLE ONE </a:t>
            </a:r>
          </a:p>
          <a:p>
            <a:r>
              <a:rPr lang="en-US" b="1" u="none">
                <a:highlight>
                  <a:srgbClr val="FFFF00"/>
                </a:highlight>
              </a:rPr>
              <a:t>What I haven’t yet mentioned</a:t>
            </a:r>
            <a:r>
              <a:rPr lang="en-US" b="0" u="none">
                <a:highlight>
                  <a:srgbClr val="FFFF00"/>
                </a:highlight>
              </a:rPr>
              <a:t>, is that despite this being a </a:t>
            </a:r>
            <a:r>
              <a:rPr lang="en-US" b="1">
                <a:highlight>
                  <a:srgbClr val="FFFF00"/>
                </a:highlight>
              </a:rPr>
              <a:t>static XML file, </a:t>
            </a:r>
            <a:r>
              <a:rPr lang="en-US" b="0">
                <a:highlight>
                  <a:srgbClr val="FFFF00"/>
                </a:highlight>
              </a:rPr>
              <a:t>it </a:t>
            </a:r>
            <a:r>
              <a:rPr lang="en-US" b="1">
                <a:highlight>
                  <a:srgbClr val="FFFF00"/>
                </a:highlight>
              </a:rPr>
              <a:t>contains data-bindings</a:t>
            </a:r>
            <a:r>
              <a:rPr lang="en-US" b="0">
                <a:highlight>
                  <a:srgbClr val="FFFF00"/>
                </a:highlight>
              </a:rPr>
              <a:t> to the database for </a:t>
            </a:r>
            <a:r>
              <a:rPr lang="en-US" b="1">
                <a:highlight>
                  <a:srgbClr val="FFFF00"/>
                </a:highlight>
              </a:rPr>
              <a:t>real-time, dynamic display </a:t>
            </a:r>
            <a:r>
              <a:rPr lang="en-US" b="0">
                <a:highlight>
                  <a:srgbClr val="FFFF00"/>
                </a:highlight>
              </a:rPr>
              <a:t>of process variables</a:t>
            </a:r>
          </a:p>
          <a:p>
            <a:r>
              <a:rPr lang="en-US" b="0">
                <a:highlight>
                  <a:srgbClr val="FFFF00"/>
                </a:highlight>
              </a:rPr>
              <a:t>This dynamic data-bindings are implemented as dynamic Labels, for strings, and fillColors, for Booleans</a:t>
            </a:r>
          </a:p>
          <a:p>
            <a:r>
              <a:rPr lang="en-US" b="0">
                <a:highlight>
                  <a:srgbClr val="FFFF00"/>
                </a:highlight>
              </a:rPr>
              <a:t>These are prototypically with the </a:t>
            </a:r>
            <a:r>
              <a:rPr lang="en-US" b="1">
                <a:highlight>
                  <a:srgbClr val="FFFF00"/>
                </a:highlight>
              </a:rPr>
              <a:t>sapient-bind </a:t>
            </a:r>
            <a:r>
              <a:rPr lang="en-US" b="0">
                <a:highlight>
                  <a:srgbClr val="FFFF00"/>
                </a:highlight>
              </a:rPr>
              <a:t>property</a:t>
            </a:r>
            <a:r>
              <a:rPr lang="en-US" b="1">
                <a:highlight>
                  <a:srgbClr val="FFFF00"/>
                </a:highlight>
              </a:rPr>
              <a:t>.</a:t>
            </a:r>
          </a:p>
          <a:p>
            <a:endParaRPr lang="en-US" b="1" u="none">
              <a:highlight>
                <a:srgbClr val="FFFF00"/>
              </a:highlight>
              <a:sym typeface="Wingdings" panose="05000000000000000000" pitchFamily="2" charset="2"/>
            </a:endParaRPr>
          </a:p>
          <a:p>
            <a:r>
              <a:rPr lang="en-US" b="1" u="none">
                <a:highlight>
                  <a:srgbClr val="FFFF00"/>
                </a:highlight>
                <a:sym typeface="Wingdings" panose="05000000000000000000" pitchFamily="2" charset="2"/>
              </a:rPr>
              <a:t>but if we ZOOM IN </a:t>
            </a:r>
            <a:r>
              <a:rPr lang="en-US" b="0" u="none">
                <a:highlight>
                  <a:srgbClr val="FFFF00"/>
                </a:highlight>
                <a:sym typeface="Wingdings" panose="05000000000000000000" pitchFamily="2" charset="2"/>
              </a:rPr>
              <a:t>some parts are trully positioned correctly…</a:t>
            </a:r>
          </a:p>
          <a:p>
            <a:r>
              <a:rPr lang="en-US" b="1" u="none">
                <a:highlight>
                  <a:srgbClr val="FFFF00"/>
                </a:highlight>
                <a:sym typeface="Wingdings" panose="05000000000000000000" pitchFamily="2" charset="2"/>
              </a:rPr>
              <a:t>NEVERTHELESS, </a:t>
            </a:r>
            <a:r>
              <a:rPr lang="en-US" b="0" u="none">
                <a:highlight>
                  <a:srgbClr val="FFFF00"/>
                </a:highlight>
                <a:sym typeface="Wingdings" panose="05000000000000000000" pitchFamily="2" charset="2"/>
              </a:rPr>
              <a:t>there exists the </a:t>
            </a:r>
            <a:r>
              <a:rPr lang="en-US" b="1" u="sng">
                <a:highlight>
                  <a:srgbClr val="FFFF00"/>
                </a:highlight>
                <a:sym typeface="Wingdings" panose="05000000000000000000" pitchFamily="2" charset="2"/>
              </a:rPr>
              <a:t>POSSIBILITY OF MANUALLY EDITING</a:t>
            </a:r>
            <a:r>
              <a:rPr lang="en-US" b="1" u="none">
                <a:highlight>
                  <a:srgbClr val="FFFF00"/>
                </a:highlight>
                <a:sym typeface="Wingdings" panose="05000000000000000000" pitchFamily="2" charset="2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BCD827-271C-42E1-82EA-F73FE1A3B247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7610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/>
              <a:t>Well, in order to solve these issues …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BCD827-271C-42E1-82EA-F73FE1A3B24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822537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/>
              <a:t>So, In conclusion 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BCD827-271C-42E1-82EA-F73FE1A3B247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366333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/>
              <a:t>… although </a:t>
            </a:r>
            <a:r>
              <a:rPr lang="en-US"/>
              <a:t>there is still </a:t>
            </a:r>
            <a:r>
              <a:rPr lang="en-US" b="1"/>
              <a:t>much</a:t>
            </a:r>
            <a:r>
              <a:rPr lang="en-US"/>
              <a:t> </a:t>
            </a:r>
            <a:r>
              <a:rPr lang="en-US" b="1"/>
              <a:t>room for improvement</a:t>
            </a:r>
            <a:r>
              <a:rPr lang="en-US"/>
              <a:t>, the </a:t>
            </a:r>
            <a:r>
              <a:rPr lang="en-US" b="1"/>
              <a:t>achieved must not be overseen 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BCD827-271C-42E1-82EA-F73FE1A3B247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92674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/>
              <a:t>IN TERMS OF THE GOALS </a:t>
            </a:r>
            <a:r>
              <a:rPr lang="en-US"/>
              <a:t>stated at the start, </a:t>
            </a:r>
            <a:r>
              <a:rPr lang="en-US" b="1"/>
              <a:t>THE PROJECT WAS SUCCESSFUL AND PROVEN TO WORK IN ITS PROTOTYPICAL IMPLEMENTATION.</a:t>
            </a:r>
          </a:p>
          <a:p>
            <a:endParaRPr lang="es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BCD827-271C-42E1-82EA-F73FE1A3B247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553394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/>
              <a:t>1) </a:t>
            </a:r>
            <a:r>
              <a:rPr lang="en-US" b="0"/>
              <a:t>The creation of P&amp;IDs is now much easier and faster</a:t>
            </a:r>
            <a:endParaRPr lang="en-US" b="1"/>
          </a:p>
          <a:p>
            <a:endParaRPr lang="es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BCD827-271C-42E1-82EA-F73FE1A3B247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820701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/>
              <a:t>2) </a:t>
            </a:r>
            <a:r>
              <a:rPr lang="en-US" b="0"/>
              <a:t>A </a:t>
            </a:r>
            <a:r>
              <a:rPr lang="en-US" b="1"/>
              <a:t>library</a:t>
            </a:r>
            <a:r>
              <a:rPr lang="en-US" b="0"/>
              <a:t> of standardized P&amp;ID symbols was successfully created</a:t>
            </a:r>
          </a:p>
          <a:p>
            <a:endParaRPr lang="es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BCD827-271C-42E1-82EA-F73FE1A3B247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563963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/>
              <a:t>3) </a:t>
            </a:r>
            <a:r>
              <a:rPr lang="en-US" b="0"/>
              <a:t>And the </a:t>
            </a:r>
            <a:r>
              <a:rPr lang="en-US" b="1"/>
              <a:t>solution was prototypically implemented </a:t>
            </a:r>
            <a:r>
              <a:rPr lang="en-US" b="0"/>
              <a:t>in the Legato Sapient MES</a:t>
            </a:r>
          </a:p>
          <a:p>
            <a:endParaRPr lang="es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BCD827-271C-42E1-82EA-F73FE1A3B247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537626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/>
              <a:t>IT HAS THEREFORE BEEN PROVEN, </a:t>
            </a:r>
            <a:r>
              <a:rPr lang="en-US" b="0"/>
              <a:t>that an </a:t>
            </a:r>
            <a:r>
              <a:rPr lang="en-US" b="1"/>
              <a:t>eventual deployment </a:t>
            </a:r>
            <a:r>
              <a:rPr lang="en-US" b="0"/>
              <a:t>of</a:t>
            </a:r>
            <a:r>
              <a:rPr lang="en-US" b="1"/>
              <a:t> AN IMPROVED VERSION OF THIS SOLUTION </a:t>
            </a:r>
            <a:r>
              <a:rPr lang="en-US" b="0"/>
              <a:t>is</a:t>
            </a:r>
            <a:r>
              <a:rPr lang="en-US" b="1"/>
              <a:t> INDEED FEASABLE </a:t>
            </a:r>
            <a:r>
              <a:rPr lang="en-US" b="0"/>
              <a:t>for an </a:t>
            </a:r>
            <a:r>
              <a:rPr lang="en-US" b="1"/>
              <a:t>industrial context</a:t>
            </a:r>
            <a:endParaRPr lang="en-US" b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/>
              <a:t>It is also clear </a:t>
            </a:r>
            <a:r>
              <a:rPr lang="en-US" b="0"/>
              <a:t>that the </a:t>
            </a:r>
            <a:r>
              <a:rPr lang="en-US" b="1"/>
              <a:t>automated generation </a:t>
            </a:r>
            <a:r>
              <a:rPr lang="en-US" b="0"/>
              <a:t>of P&amp;IDs would be </a:t>
            </a:r>
            <a:r>
              <a:rPr lang="en-US" b="1"/>
              <a:t>of great customer-value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1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/>
              <a:t>THE QUESTION NOW IS, </a:t>
            </a:r>
            <a:r>
              <a:rPr lang="en-US" b="0"/>
              <a:t>are this </a:t>
            </a:r>
            <a:r>
              <a:rPr lang="en-US" b="1"/>
              <a:t>motivations </a:t>
            </a:r>
            <a:r>
              <a:rPr lang="en-US" b="0"/>
              <a:t>truly</a:t>
            </a:r>
            <a:r>
              <a:rPr lang="en-US" b="1"/>
              <a:t> worth </a:t>
            </a:r>
            <a:r>
              <a:rPr lang="en-US" b="0"/>
              <a:t>the</a:t>
            </a:r>
            <a:r>
              <a:rPr lang="en-US" b="1"/>
              <a:t> development effort for the improvement of this prototype?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/>
              <a:t>NEXT</a:t>
            </a:r>
            <a:endParaRPr lang="es-MX" b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1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BCD827-271C-42E1-82EA-F73FE1A3B247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400056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BCD827-271C-42E1-82EA-F73FE1A3B247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074191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b="1"/>
              <a:t>Well, this activity diagram encompasses all logic of the system</a:t>
            </a:r>
            <a:r>
              <a:rPr lang="es-MX"/>
              <a:t>, </a:t>
            </a:r>
            <a:r>
              <a:rPr lang="es-MX" b="1"/>
              <a:t>both</a:t>
            </a:r>
            <a:r>
              <a:rPr lang="es-MX"/>
              <a:t>:</a:t>
            </a:r>
          </a:p>
          <a:p>
            <a:r>
              <a:rPr lang="es-MX"/>
              <a:t>-</a:t>
            </a:r>
            <a:r>
              <a:rPr lang="es-MX" b="1"/>
              <a:t>presentation logic </a:t>
            </a:r>
            <a:r>
              <a:rPr lang="es-MX"/>
              <a:t>(shown in </a:t>
            </a:r>
            <a:r>
              <a:rPr lang="es-MX" b="1"/>
              <a:t>blue</a:t>
            </a:r>
            <a:r>
              <a:rPr lang="es-MX"/>
              <a:t>) and</a:t>
            </a:r>
          </a:p>
          <a:p>
            <a:r>
              <a:rPr lang="es-MX"/>
              <a:t>-</a:t>
            </a:r>
            <a:r>
              <a:rPr lang="es-MX" b="1"/>
              <a:t>business logic </a:t>
            </a:r>
            <a:r>
              <a:rPr lang="es-MX"/>
              <a:t>(shown in </a:t>
            </a:r>
            <a:r>
              <a:rPr lang="es-MX" b="1"/>
              <a:t>red</a:t>
            </a:r>
            <a:r>
              <a:rPr lang="es-MX"/>
              <a:t> and responsable for the generation of the P&amp;ID)</a:t>
            </a:r>
          </a:p>
          <a:p>
            <a:endParaRPr lang="es-MX"/>
          </a:p>
          <a:p>
            <a:r>
              <a:rPr lang="es-MX" b="1"/>
              <a:t>For the sake of clarity, I will focus only on the main functionalities of the business logic for the P&amp;ID generation (shown in red).</a:t>
            </a:r>
          </a:p>
          <a:p>
            <a:endParaRPr lang="es-MX" b="1"/>
          </a:p>
          <a:p>
            <a:r>
              <a:rPr lang="es-MX" b="1"/>
              <a:t>First off, the data map of the system 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BCD827-271C-42E1-82EA-F73FE1A3B247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298930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b="1"/>
              <a:t>Well, this activity diagram encompasses all logic of the system</a:t>
            </a:r>
            <a:r>
              <a:rPr lang="es-MX"/>
              <a:t>, </a:t>
            </a:r>
            <a:r>
              <a:rPr lang="es-MX" b="1"/>
              <a:t>both</a:t>
            </a:r>
            <a:r>
              <a:rPr lang="es-MX"/>
              <a:t>:</a:t>
            </a:r>
          </a:p>
          <a:p>
            <a:r>
              <a:rPr lang="es-MX"/>
              <a:t>-</a:t>
            </a:r>
            <a:r>
              <a:rPr lang="es-MX" b="1"/>
              <a:t>presentation logic </a:t>
            </a:r>
            <a:r>
              <a:rPr lang="es-MX"/>
              <a:t>(shown in </a:t>
            </a:r>
            <a:r>
              <a:rPr lang="es-MX" b="1"/>
              <a:t>blue</a:t>
            </a:r>
            <a:r>
              <a:rPr lang="es-MX"/>
              <a:t>) and</a:t>
            </a:r>
          </a:p>
          <a:p>
            <a:r>
              <a:rPr lang="es-MX"/>
              <a:t>-</a:t>
            </a:r>
            <a:r>
              <a:rPr lang="es-MX" b="1"/>
              <a:t>business logic </a:t>
            </a:r>
            <a:r>
              <a:rPr lang="es-MX"/>
              <a:t>(shown in </a:t>
            </a:r>
            <a:r>
              <a:rPr lang="es-MX" b="1"/>
              <a:t>red</a:t>
            </a:r>
            <a:r>
              <a:rPr lang="es-MX"/>
              <a:t> and responsable for the generation of the P&amp;ID)</a:t>
            </a:r>
          </a:p>
          <a:p>
            <a:endParaRPr lang="es-MX"/>
          </a:p>
          <a:p>
            <a:r>
              <a:rPr lang="es-MX" b="1"/>
              <a:t>For the sake of clarity, I will focus only on the main functionalities of the business logic for the P&amp;ID generation (shown in red).</a:t>
            </a:r>
          </a:p>
          <a:p>
            <a:endParaRPr lang="es-MX" b="1"/>
          </a:p>
          <a:p>
            <a:r>
              <a:rPr lang="es-MX" b="1"/>
              <a:t>First off, the data map of the system 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BCD827-271C-42E1-82EA-F73FE1A3B247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0214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uFillTx/>
              </a:defRPr>
            </a:lvl1pPr>
            <a:lvl2pPr marL="457200" indent="0" algn="ctr">
              <a:buNone/>
              <a:defRPr sz="2000">
                <a:uFillTx/>
              </a:defRPr>
            </a:lvl2pPr>
            <a:lvl3pPr marL="914400" indent="0" algn="ctr">
              <a:buNone/>
              <a:defRPr sz="1800">
                <a:uFillTx/>
              </a:defRPr>
            </a:lvl3pPr>
            <a:lvl4pPr marL="1371600" indent="0" algn="ctr">
              <a:buNone/>
              <a:defRPr sz="1600">
                <a:uFillTx/>
              </a:defRPr>
            </a:lvl4pPr>
            <a:lvl5pPr marL="1828800" indent="0" algn="ctr">
              <a:buNone/>
              <a:defRPr sz="1600">
                <a:uFillTx/>
              </a:defRPr>
            </a:lvl5pPr>
            <a:lvl6pPr marL="2286000" indent="0" algn="ctr">
              <a:buNone/>
              <a:defRPr sz="1600">
                <a:uFillTx/>
              </a:defRPr>
            </a:lvl6pPr>
            <a:lvl7pPr marL="2743200" indent="0" algn="ctr">
              <a:buNone/>
              <a:defRPr sz="1600">
                <a:uFillTx/>
              </a:defRPr>
            </a:lvl7pPr>
            <a:lvl8pPr marL="3200400" indent="0" algn="ctr">
              <a:buNone/>
              <a:defRPr sz="1600">
                <a:uFillTx/>
              </a:defRPr>
            </a:lvl8pPr>
            <a:lvl9pPr marL="3657600" indent="0" algn="ctr">
              <a:buNone/>
              <a:defRPr sz="1600">
                <a:uFillTx/>
              </a:defRPr>
            </a:lvl9pPr>
          </a:lstStyle>
          <a:p>
            <a:r>
              <a:rPr lang="en-US">
                <a:uFillTx/>
              </a:rPr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4DD602-9199-463A-A0D7-3933B80B1DBC}" type="datetime1">
              <a:rPr lang="en-US" smtClean="0">
                <a:uFillTx/>
              </a:rPr>
              <a:t>9/20/2018</a:t>
            </a:fld>
            <a:endParaRPr lang="en-US"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93C7F-59EB-4A3A-A30C-171723B2F31C}" type="slidenum">
              <a:rPr lang="en-US" smtClean="0">
                <a:uFillTx/>
              </a:rPr>
              <a:t>‹#›</a:t>
            </a:fld>
            <a:endParaRPr lang="en-US">
              <a:uFillTx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>
                <a:uFillTx/>
              </a:rPr>
              <a:t>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13D75A-DC0D-4413-98E6-81225F62A255}" type="datetime1">
              <a:rPr lang="en-US" smtClean="0">
                <a:uFillTx/>
              </a:rPr>
              <a:t>9/20/2018</a:t>
            </a:fld>
            <a:endParaRPr lang="en-US"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93C7F-59EB-4A3A-A30C-171723B2F31C}" type="slidenum">
              <a:rPr lang="en-US" smtClean="0">
                <a:uFillTx/>
              </a:rPr>
              <a:t>‹#›</a:t>
            </a:fld>
            <a:endParaRPr lang="en-US">
              <a:uFillTx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>
                <a:uFillTx/>
              </a:rPr>
              <a:t>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3BD6C-8BA6-4EE5-8548-816CCF4E9DFA}" type="datetime1">
              <a:rPr lang="en-US" smtClean="0">
                <a:uFillTx/>
              </a:rPr>
              <a:t>9/20/2018</a:t>
            </a:fld>
            <a:endParaRPr lang="en-US"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93C7F-59EB-4A3A-A30C-171723B2F31C}" type="slidenum">
              <a:rPr lang="en-US" smtClean="0">
                <a:uFillTx/>
              </a:rPr>
              <a:t>‹#›</a:t>
            </a:fld>
            <a:endParaRPr lang="en-US">
              <a:uFillTx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>
                <a:uFillTx/>
              </a:rPr>
              <a:t>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57F84-F31B-44F2-A9E2-A7AFDBB94506}" type="datetime1">
              <a:rPr lang="en-US" smtClean="0">
                <a:uFillTx/>
              </a:rPr>
              <a:t>9/20/2018</a:t>
            </a:fld>
            <a:endParaRPr lang="en-US"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67825" y="6454775"/>
            <a:ext cx="2743200" cy="365125"/>
          </a:xfrm>
        </p:spPr>
        <p:txBody>
          <a:bodyPr/>
          <a:lstStyle/>
          <a:p>
            <a:fld id="{99293C7F-59EB-4A3A-A30C-171723B2F31C}" type="slidenum">
              <a:rPr lang="en-US" smtClean="0">
                <a:uFillTx/>
              </a:rPr>
              <a:t>‹#›</a:t>
            </a:fld>
            <a:endParaRPr lang="en-US">
              <a:uFillTx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uFillTx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  <a:uFillTx/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  <a:uFillTx/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9pPr>
          </a:lstStyle>
          <a:p>
            <a:pPr lvl="0"/>
            <a:r>
              <a:rPr lang="en-US">
                <a:uFillTx/>
              </a:rPr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1AFD0-5ABE-4FF4-A0FA-F4463C0C48B7}" type="datetime1">
              <a:rPr lang="en-US" smtClean="0">
                <a:uFillTx/>
              </a:rPr>
              <a:t>9/20/2018</a:t>
            </a:fld>
            <a:endParaRPr lang="en-US"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93C7F-59EB-4A3A-A30C-171723B2F31C}" type="slidenum">
              <a:rPr lang="en-US" smtClean="0">
                <a:uFillTx/>
              </a:rPr>
              <a:t>‹#›</a:t>
            </a:fld>
            <a:endParaRPr lang="en-US">
              <a:uFillTx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>
                <a:uFillTx/>
              </a:rPr>
              <a:t>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>
                <a:uFillTx/>
              </a:rPr>
              <a:t>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24990-DE31-4F43-B120-AB5F511A4A49}" type="datetime1">
              <a:rPr lang="en-US" smtClean="0">
                <a:uFillTx/>
              </a:rPr>
              <a:t>9/20/2018</a:t>
            </a:fld>
            <a:endParaRPr lang="en-US">
              <a:uFillTx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93C7F-59EB-4A3A-A30C-171723B2F31C}" type="slidenum">
              <a:rPr lang="en-US" smtClean="0">
                <a:uFillTx/>
              </a:rPr>
              <a:t>‹#›</a:t>
            </a:fld>
            <a:endParaRPr lang="en-US">
              <a:uFillTx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uFillTx/>
              </a:defRPr>
            </a:lvl1pPr>
            <a:lvl2pPr marL="457200" indent="0">
              <a:buNone/>
              <a:defRPr sz="2000" b="1">
                <a:uFillTx/>
              </a:defRPr>
            </a:lvl2pPr>
            <a:lvl3pPr marL="914400" indent="0">
              <a:buNone/>
              <a:defRPr sz="1800" b="1">
                <a:uFillTx/>
              </a:defRPr>
            </a:lvl3pPr>
            <a:lvl4pPr marL="1371600" indent="0">
              <a:buNone/>
              <a:defRPr sz="1600" b="1">
                <a:uFillTx/>
              </a:defRPr>
            </a:lvl4pPr>
            <a:lvl5pPr marL="1828800" indent="0">
              <a:buNone/>
              <a:defRPr sz="1600" b="1">
                <a:uFillTx/>
              </a:defRPr>
            </a:lvl5pPr>
            <a:lvl6pPr marL="2286000" indent="0">
              <a:buNone/>
              <a:defRPr sz="1600" b="1">
                <a:uFillTx/>
              </a:defRPr>
            </a:lvl6pPr>
            <a:lvl7pPr marL="2743200" indent="0">
              <a:buNone/>
              <a:defRPr sz="1600" b="1">
                <a:uFillTx/>
              </a:defRPr>
            </a:lvl7pPr>
            <a:lvl8pPr marL="3200400" indent="0">
              <a:buNone/>
              <a:defRPr sz="1600" b="1">
                <a:uFillTx/>
              </a:defRPr>
            </a:lvl8pPr>
            <a:lvl9pPr marL="3657600" indent="0">
              <a:buNone/>
              <a:defRPr sz="1600" b="1">
                <a:uFillTx/>
              </a:defRPr>
            </a:lvl9pPr>
          </a:lstStyle>
          <a:p>
            <a:pPr lvl="0"/>
            <a:r>
              <a:rPr lang="en-US">
                <a:uFillTx/>
              </a:rPr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>
                <a:uFillTx/>
              </a:rPr>
              <a:t>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uFillTx/>
              </a:defRPr>
            </a:lvl1pPr>
            <a:lvl2pPr marL="457200" indent="0">
              <a:buNone/>
              <a:defRPr sz="2000" b="1">
                <a:uFillTx/>
              </a:defRPr>
            </a:lvl2pPr>
            <a:lvl3pPr marL="914400" indent="0">
              <a:buNone/>
              <a:defRPr sz="1800" b="1">
                <a:uFillTx/>
              </a:defRPr>
            </a:lvl3pPr>
            <a:lvl4pPr marL="1371600" indent="0">
              <a:buNone/>
              <a:defRPr sz="1600" b="1">
                <a:uFillTx/>
              </a:defRPr>
            </a:lvl4pPr>
            <a:lvl5pPr marL="1828800" indent="0">
              <a:buNone/>
              <a:defRPr sz="1600" b="1">
                <a:uFillTx/>
              </a:defRPr>
            </a:lvl5pPr>
            <a:lvl6pPr marL="2286000" indent="0">
              <a:buNone/>
              <a:defRPr sz="1600" b="1">
                <a:uFillTx/>
              </a:defRPr>
            </a:lvl6pPr>
            <a:lvl7pPr marL="2743200" indent="0">
              <a:buNone/>
              <a:defRPr sz="1600" b="1">
                <a:uFillTx/>
              </a:defRPr>
            </a:lvl7pPr>
            <a:lvl8pPr marL="3200400" indent="0">
              <a:buNone/>
              <a:defRPr sz="1600" b="1">
                <a:uFillTx/>
              </a:defRPr>
            </a:lvl8pPr>
            <a:lvl9pPr marL="3657600" indent="0">
              <a:buNone/>
              <a:defRPr sz="1600" b="1">
                <a:uFillTx/>
              </a:defRPr>
            </a:lvl9pPr>
          </a:lstStyle>
          <a:p>
            <a:pPr lvl="0"/>
            <a:r>
              <a:rPr lang="en-US">
                <a:uFillTx/>
              </a:rPr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>
                <a:uFillTx/>
              </a:rPr>
              <a:t>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8682D-C538-465B-80C0-E01946353093}" type="datetime1">
              <a:rPr lang="en-US" smtClean="0">
                <a:uFillTx/>
              </a:rPr>
              <a:t>9/20/2018</a:t>
            </a:fld>
            <a:endParaRPr lang="en-US">
              <a:uFillTx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uFillTx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93C7F-59EB-4A3A-A30C-171723B2F31C}" type="slidenum">
              <a:rPr lang="en-US" smtClean="0">
                <a:uFillTx/>
              </a:rPr>
              <a:t>‹#›</a:t>
            </a:fld>
            <a:endParaRPr lang="en-US">
              <a:uFillTx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B1085-D951-49C8-96F9-011A79544EB9}" type="datetime1">
              <a:rPr lang="en-US" smtClean="0">
                <a:uFillTx/>
              </a:rPr>
              <a:t>9/20/2018</a:t>
            </a:fld>
            <a:endParaRPr lang="en-US">
              <a:uFillTx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uFillTx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93C7F-59EB-4A3A-A30C-171723B2F31C}" type="slidenum">
              <a:rPr lang="en-US" smtClean="0">
                <a:uFillTx/>
              </a:rPr>
              <a:t>‹#›</a:t>
            </a:fld>
            <a:endParaRPr lang="en-US">
              <a:uFillTx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5C7CA-97DC-4A4B-AE27-835787393A57}" type="datetime1">
              <a:rPr lang="en-US" smtClean="0">
                <a:uFillTx/>
              </a:rPr>
              <a:t>9/20/2018</a:t>
            </a:fld>
            <a:endParaRPr lang="en-US">
              <a:uFillTx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uFillTx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93C7F-59EB-4A3A-A30C-171723B2F31C}" type="slidenum">
              <a:rPr lang="en-US" smtClean="0">
                <a:uFillTx/>
              </a:rPr>
              <a:t>‹#›</a:t>
            </a:fld>
            <a:endParaRPr lang="en-US">
              <a:uFillTx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>
                <a:uFillTx/>
              </a:defRPr>
            </a:lvl1pPr>
            <a:lvl2pPr>
              <a:defRPr sz="2800">
                <a:uFillTx/>
              </a:defRPr>
            </a:lvl2pPr>
            <a:lvl3pPr>
              <a:defRPr sz="2400">
                <a:uFillTx/>
              </a:defRPr>
            </a:lvl3pPr>
            <a:lvl4pPr>
              <a:defRPr sz="2000">
                <a:uFillTx/>
              </a:defRPr>
            </a:lvl4pPr>
            <a:lvl5pPr>
              <a:defRPr sz="2000">
                <a:uFillTx/>
              </a:defRPr>
            </a:lvl5pPr>
            <a:lvl6pPr>
              <a:defRPr sz="2000">
                <a:uFillTx/>
              </a:defRPr>
            </a:lvl6pPr>
            <a:lvl7pPr>
              <a:defRPr sz="2000">
                <a:uFillTx/>
              </a:defRPr>
            </a:lvl7pPr>
            <a:lvl8pPr>
              <a:defRPr sz="2000">
                <a:uFillTx/>
              </a:defRPr>
            </a:lvl8pPr>
            <a:lvl9pPr>
              <a:defRPr sz="2000">
                <a:uFillTx/>
              </a:defRPr>
            </a:lvl9pPr>
          </a:lstStyle>
          <a:p>
            <a:pPr lvl="0"/>
            <a:r>
              <a:rPr lang="en-US">
                <a:uFillTx/>
              </a:rPr>
              <a:t>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uFillTx/>
              </a:defRPr>
            </a:lvl1pPr>
            <a:lvl2pPr marL="457200" indent="0">
              <a:buNone/>
              <a:defRPr sz="1400">
                <a:uFillTx/>
              </a:defRPr>
            </a:lvl2pPr>
            <a:lvl3pPr marL="914400" indent="0">
              <a:buNone/>
              <a:defRPr sz="1200">
                <a:uFillTx/>
              </a:defRPr>
            </a:lvl3pPr>
            <a:lvl4pPr marL="1371600" indent="0">
              <a:buNone/>
              <a:defRPr sz="1000">
                <a:uFillTx/>
              </a:defRPr>
            </a:lvl4pPr>
            <a:lvl5pPr marL="1828800" indent="0">
              <a:buNone/>
              <a:defRPr sz="1000">
                <a:uFillTx/>
              </a:defRPr>
            </a:lvl5pPr>
            <a:lvl6pPr marL="2286000" indent="0">
              <a:buNone/>
              <a:defRPr sz="1000">
                <a:uFillTx/>
              </a:defRPr>
            </a:lvl6pPr>
            <a:lvl7pPr marL="2743200" indent="0">
              <a:buNone/>
              <a:defRPr sz="1000">
                <a:uFillTx/>
              </a:defRPr>
            </a:lvl7pPr>
            <a:lvl8pPr marL="3200400" indent="0">
              <a:buNone/>
              <a:defRPr sz="1000">
                <a:uFillTx/>
              </a:defRPr>
            </a:lvl8pPr>
            <a:lvl9pPr marL="3657600" indent="0">
              <a:buNone/>
              <a:defRPr sz="1000">
                <a:uFillTx/>
              </a:defRPr>
            </a:lvl9pPr>
          </a:lstStyle>
          <a:p>
            <a:pPr lvl="0"/>
            <a:r>
              <a:rPr lang="en-US">
                <a:uFillTx/>
              </a:rPr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9749F-DE91-4B61-93C1-6E54D4F2B954}" type="datetime1">
              <a:rPr lang="en-US" smtClean="0">
                <a:uFillTx/>
              </a:rPr>
              <a:t>9/20/2018</a:t>
            </a:fld>
            <a:endParaRPr lang="en-US">
              <a:uFillTx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93C7F-59EB-4A3A-A30C-171723B2F31C}" type="slidenum">
              <a:rPr lang="en-US" smtClean="0">
                <a:uFillTx/>
              </a:rPr>
              <a:t>‹#›</a:t>
            </a:fld>
            <a:endParaRPr lang="en-US">
              <a:uFillTx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>
                <a:uFillTx/>
              </a:defRPr>
            </a:lvl1pPr>
            <a:lvl2pPr marL="457200" indent="0">
              <a:buNone/>
              <a:defRPr sz="2800">
                <a:uFillTx/>
              </a:defRPr>
            </a:lvl2pPr>
            <a:lvl3pPr marL="914400" indent="0">
              <a:buNone/>
              <a:defRPr sz="2400">
                <a:uFillTx/>
              </a:defRPr>
            </a:lvl3pPr>
            <a:lvl4pPr marL="1371600" indent="0">
              <a:buNone/>
              <a:defRPr sz="2000">
                <a:uFillTx/>
              </a:defRPr>
            </a:lvl4pPr>
            <a:lvl5pPr marL="1828800" indent="0">
              <a:buNone/>
              <a:defRPr sz="2000">
                <a:uFillTx/>
              </a:defRPr>
            </a:lvl5pPr>
            <a:lvl6pPr marL="2286000" indent="0">
              <a:buNone/>
              <a:defRPr sz="2000">
                <a:uFillTx/>
              </a:defRPr>
            </a:lvl6pPr>
            <a:lvl7pPr marL="2743200" indent="0">
              <a:buNone/>
              <a:defRPr sz="2000">
                <a:uFillTx/>
              </a:defRPr>
            </a:lvl7pPr>
            <a:lvl8pPr marL="3200400" indent="0">
              <a:buNone/>
              <a:defRPr sz="2000">
                <a:uFillTx/>
              </a:defRPr>
            </a:lvl8pPr>
            <a:lvl9pPr marL="3657600" indent="0">
              <a:buNone/>
              <a:defRPr sz="2000">
                <a:uFillTx/>
              </a:defRPr>
            </a:lvl9pPr>
          </a:lstStyle>
          <a:p>
            <a:endParaRPr lang="en-US">
              <a:uFillTx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uFillTx/>
              </a:defRPr>
            </a:lvl1pPr>
            <a:lvl2pPr marL="457200" indent="0">
              <a:buNone/>
              <a:defRPr sz="1400">
                <a:uFillTx/>
              </a:defRPr>
            </a:lvl2pPr>
            <a:lvl3pPr marL="914400" indent="0">
              <a:buNone/>
              <a:defRPr sz="1200">
                <a:uFillTx/>
              </a:defRPr>
            </a:lvl3pPr>
            <a:lvl4pPr marL="1371600" indent="0">
              <a:buNone/>
              <a:defRPr sz="1000">
                <a:uFillTx/>
              </a:defRPr>
            </a:lvl4pPr>
            <a:lvl5pPr marL="1828800" indent="0">
              <a:buNone/>
              <a:defRPr sz="1000">
                <a:uFillTx/>
              </a:defRPr>
            </a:lvl5pPr>
            <a:lvl6pPr marL="2286000" indent="0">
              <a:buNone/>
              <a:defRPr sz="1000">
                <a:uFillTx/>
              </a:defRPr>
            </a:lvl6pPr>
            <a:lvl7pPr marL="2743200" indent="0">
              <a:buNone/>
              <a:defRPr sz="1000">
                <a:uFillTx/>
              </a:defRPr>
            </a:lvl7pPr>
            <a:lvl8pPr marL="3200400" indent="0">
              <a:buNone/>
              <a:defRPr sz="1000">
                <a:uFillTx/>
              </a:defRPr>
            </a:lvl8pPr>
            <a:lvl9pPr marL="3657600" indent="0">
              <a:buNone/>
              <a:defRPr sz="1000">
                <a:uFillTx/>
              </a:defRPr>
            </a:lvl9pPr>
          </a:lstStyle>
          <a:p>
            <a:pPr lvl="0"/>
            <a:r>
              <a:rPr lang="en-US">
                <a:uFillTx/>
              </a:rPr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5F2E5B-D4A2-4DFF-8A84-1FFB993D390A}" type="datetime1">
              <a:rPr lang="en-US" smtClean="0">
                <a:uFillTx/>
              </a:rPr>
              <a:t>9/20/2018</a:t>
            </a:fld>
            <a:endParaRPr lang="en-US">
              <a:uFillTx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93C7F-59EB-4A3A-A30C-171723B2F31C}" type="slidenum">
              <a:rPr lang="en-US" smtClean="0">
                <a:uFillTx/>
              </a:rPr>
              <a:t>‹#›</a:t>
            </a:fld>
            <a:endParaRPr lang="en-US">
              <a:uFillTx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>
                <a:uFillTx/>
              </a:rPr>
              <a:t>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uFillTx/>
              </a:defRPr>
            </a:lvl1pPr>
          </a:lstStyle>
          <a:p>
            <a:fld id="{A7402BBF-959C-4963-AFC4-705AE7FABD69}" type="datetime1">
              <a:rPr lang="en-US" smtClean="0">
                <a:uFillTx/>
              </a:rPr>
              <a:t>9/20/2018</a:t>
            </a:fld>
            <a:endParaRPr lang="en-US"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uFillTx/>
              </a:defRPr>
            </a:lvl1pPr>
          </a:lstStyle>
          <a:p>
            <a:endParaRPr lang="en-US"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uFillTx/>
              </a:defRPr>
            </a:lvl1pPr>
          </a:lstStyle>
          <a:p>
            <a:fld id="{99293C7F-59EB-4A3A-A30C-171723B2F31C}" type="slidenum">
              <a:rPr lang="en-US" smtClean="0">
                <a:uFillTx/>
              </a:rPr>
              <a:t>‹#›</a:t>
            </a:fld>
            <a:endParaRPr lang="en-US">
              <a:uFillTx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9pPr>
    </p:bodyStyle>
    <p:otherStyle>
      <a:defPPr>
        <a:defRPr lang="en-US">
          <a:uFillTx/>
        </a:defRPr>
      </a:defPPr>
      <a:lvl1pPr marL="0" algn="l" defTabSz="914400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1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1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1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1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30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1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72941" y="1041400"/>
            <a:ext cx="10846118" cy="2387600"/>
          </a:xfrm>
        </p:spPr>
        <p:txBody>
          <a:bodyPr>
            <a:normAutofit/>
          </a:bodyPr>
          <a:lstStyle/>
          <a:p>
            <a:r>
              <a:rPr lang="en-US" sz="4400" b="1">
                <a:solidFill>
                  <a:srgbClr val="339966"/>
                </a:solidFill>
              </a:rPr>
              <a:t>Automated Generation of Modular and Dynamic Industrial Process Plant Visualizations</a:t>
            </a:r>
            <a:endParaRPr lang="en-US" sz="4400" b="1" dirty="0">
              <a:solidFill>
                <a:srgbClr val="339966"/>
              </a:solidFill>
              <a:uFillTx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3860" y="3584892"/>
            <a:ext cx="11384280" cy="3273108"/>
          </a:xfrm>
        </p:spPr>
        <p:txBody>
          <a:bodyPr>
            <a:normAutofit fontScale="92500" lnSpcReduction="10000"/>
          </a:bodyPr>
          <a:lstStyle/>
          <a:p>
            <a:r>
              <a:rPr lang="en-US" sz="2600" b="1">
                <a:solidFill>
                  <a:schemeClr val="bg1">
                    <a:lumMod val="50000"/>
                  </a:schemeClr>
                </a:solidFill>
              </a:rPr>
              <a:t>Bachelor Thesis</a:t>
            </a:r>
            <a:endParaRPr lang="en-US" sz="2600" b="1" dirty="0">
              <a:solidFill>
                <a:schemeClr val="bg1">
                  <a:lumMod val="50000"/>
                </a:schemeClr>
              </a:solidFill>
              <a:uFillTx/>
            </a:endParaRPr>
          </a:p>
          <a:p>
            <a:endParaRPr lang="en-US" b="1" dirty="0">
              <a:solidFill>
                <a:schemeClr val="bg1">
                  <a:lumMod val="50000"/>
                </a:schemeClr>
              </a:solidFill>
              <a:uFillTx/>
            </a:endParaRPr>
          </a:p>
          <a:p>
            <a:endParaRPr lang="en-US" b="1" dirty="0">
              <a:solidFill>
                <a:schemeClr val="bg1">
                  <a:lumMod val="50000"/>
                </a:schemeClr>
              </a:solidFill>
              <a:uFillTx/>
            </a:endParaRPr>
          </a:p>
          <a:p>
            <a:endParaRPr lang="en-US" b="1" dirty="0">
              <a:solidFill>
                <a:schemeClr val="bg1">
                  <a:lumMod val="50000"/>
                </a:schemeClr>
              </a:solidFill>
              <a:uFillTx/>
            </a:endParaRPr>
          </a:p>
          <a:p>
            <a:endParaRPr lang="en-US" b="1" dirty="0">
              <a:solidFill>
                <a:schemeClr val="bg1">
                  <a:lumMod val="50000"/>
                </a:schemeClr>
              </a:solidFill>
              <a:uFillTx/>
            </a:endParaRPr>
          </a:p>
          <a:p>
            <a:endParaRPr lang="en-US" b="1" dirty="0">
              <a:solidFill>
                <a:schemeClr val="bg1">
                  <a:lumMod val="50000"/>
                </a:schemeClr>
              </a:solidFill>
              <a:uFillTx/>
            </a:endParaRPr>
          </a:p>
          <a:p>
            <a:endParaRPr lang="en-US" b="1" dirty="0">
              <a:solidFill>
                <a:schemeClr val="bg1">
                  <a:lumMod val="50000"/>
                </a:schemeClr>
              </a:solidFill>
              <a:uFillTx/>
            </a:endParaRPr>
          </a:p>
          <a:p>
            <a:pPr algn="r"/>
            <a:r>
              <a:rPr lang="en-US" sz="2200" b="1" dirty="0">
                <a:solidFill>
                  <a:schemeClr val="bg1">
                    <a:lumMod val="50000"/>
                  </a:schemeClr>
                </a:solidFill>
                <a:uFillTx/>
              </a:rPr>
              <a:t>Miguel Romero Karam</a:t>
            </a:r>
          </a:p>
        </p:txBody>
      </p:sp>
      <p:pic>
        <p:nvPicPr>
          <p:cNvPr id="4" name="Picture 2" descr="Image result for gefasoft logo svg"/>
          <p:cNvPicPr>
            <a:picLocks noChangeAspect="1" noChangeArrowheads="1"/>
          </p:cNvPicPr>
          <p:nvPr/>
        </p:nvPicPr>
        <p:blipFill>
          <a:blip r:embed="rId3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012" y="18256"/>
            <a:ext cx="11917976" cy="1004729"/>
          </a:xfrm>
        </p:spPr>
        <p:txBody>
          <a:bodyPr>
            <a:normAutofit/>
          </a:bodyPr>
          <a:lstStyle/>
          <a:p>
            <a:r>
              <a:rPr lang="en-US" sz="4000" b="1">
                <a:solidFill>
                  <a:srgbClr val="339966"/>
                </a:solidFill>
              </a:rPr>
              <a:t>Introduction</a:t>
            </a:r>
            <a:br>
              <a:rPr lang="en-US" sz="3200" b="1">
                <a:solidFill>
                  <a:srgbClr val="339966"/>
                </a:solidFill>
                <a:uFillTx/>
              </a:rPr>
            </a:br>
            <a:r>
              <a:rPr lang="en-US" sz="2200" b="1">
                <a:solidFill>
                  <a:schemeClr val="bg1">
                    <a:lumMod val="50000"/>
                  </a:schemeClr>
                </a:solidFill>
                <a:uFillTx/>
              </a:rPr>
              <a:t>Problem Definition</a:t>
            </a:r>
            <a:endParaRPr lang="en-US" sz="2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9" name="Picture 2" descr="Image result for gefasoft logo svg"/>
          <p:cNvPicPr>
            <a:picLocks noChangeAspect="1" noChangeArrowheads="1"/>
          </p:cNvPicPr>
          <p:nvPr/>
        </p:nvPicPr>
        <p:blipFill>
          <a:blip r:embed="rId3" cstate="hqprint"/>
          <a:srcRect/>
          <a:stretch>
            <a:fillRect/>
          </a:stretch>
        </p:blipFill>
        <p:spPr bwMode="auto">
          <a:xfrm>
            <a:off x="10287816" y="341301"/>
            <a:ext cx="1641442" cy="358638"/>
          </a:xfrm>
          <a:prstGeom prst="rect">
            <a:avLst/>
          </a:prstGeom>
          <a:noFill/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ED2F716-FDFD-4110-A3F5-736217C04E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012" y="1701651"/>
            <a:ext cx="10949976" cy="5156349"/>
          </a:xfrm>
        </p:spPr>
        <p:txBody>
          <a:bodyPr>
            <a:normAutofit/>
          </a:bodyPr>
          <a:lstStyle/>
          <a:p>
            <a:pPr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US" sz="3200"/>
              <a:t>Required: A solution to automate the generation of modular and dynamic plant </a:t>
            </a:r>
            <a:r>
              <a:rPr lang="en-GB" sz="3200" i="1"/>
              <a:t>Piping and Instrumentation Diagram (P&amp;ID) </a:t>
            </a:r>
            <a:r>
              <a:rPr lang="en-US" sz="3200"/>
              <a:t>visualizations</a:t>
            </a:r>
          </a:p>
          <a:p>
            <a:pPr marL="0" indent="0" algn="just">
              <a:buClr>
                <a:srgbClr val="FFC000"/>
              </a:buClr>
              <a:buNone/>
            </a:pPr>
            <a:endParaRPr lang="en-GB" sz="32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46A60F-3A90-40EF-85BB-36C2FC60F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93C7F-59EB-4A3A-A30C-171723B2F31C}" type="slidenum">
              <a:rPr lang="en-US" smtClean="0">
                <a:uFillTx/>
              </a:rPr>
              <a:t>10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12844155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012" y="18256"/>
            <a:ext cx="11917976" cy="1004729"/>
          </a:xfrm>
        </p:spPr>
        <p:txBody>
          <a:bodyPr>
            <a:normAutofit/>
          </a:bodyPr>
          <a:lstStyle/>
          <a:p>
            <a:r>
              <a:rPr lang="en-US" sz="4000" b="1">
                <a:solidFill>
                  <a:srgbClr val="339966"/>
                </a:solidFill>
                <a:uFillTx/>
              </a:rPr>
              <a:t>ProcAppCom</a:t>
            </a:r>
            <a:br>
              <a:rPr lang="en-US" sz="3200" b="1">
                <a:solidFill>
                  <a:srgbClr val="339966"/>
                </a:solidFill>
                <a:uFillTx/>
              </a:rPr>
            </a:br>
            <a:r>
              <a:rPr lang="en-US" sz="2200" b="1">
                <a:solidFill>
                  <a:schemeClr val="bg1">
                    <a:lumMod val="50000"/>
                  </a:schemeClr>
                </a:solidFill>
              </a:rPr>
              <a:t>Project Overview</a:t>
            </a:r>
            <a:endParaRPr lang="en-US" sz="2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9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287816" y="341301"/>
            <a:ext cx="1641442" cy="358638"/>
          </a:xfrm>
          <a:prstGeom prst="rect">
            <a:avLst/>
          </a:prstGeom>
          <a:noFill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A8E6350-0FCE-4A53-8092-7067C3CF8ADB}"/>
              </a:ext>
            </a:extLst>
          </p:cNvPr>
          <p:cNvPicPr/>
          <p:nvPr/>
        </p:nvPicPr>
        <p:blipFill rotWithShape="1">
          <a:blip r:embed="rId3"/>
          <a:srcRect b="5382"/>
          <a:stretch/>
        </p:blipFill>
        <p:spPr bwMode="auto">
          <a:xfrm>
            <a:off x="748618" y="1059920"/>
            <a:ext cx="10694761" cy="529643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CCE82B1-5A2F-4058-BD26-48AF1E53BF13}"/>
              </a:ext>
            </a:extLst>
          </p:cNvPr>
          <p:cNvSpPr txBox="1"/>
          <p:nvPr/>
        </p:nvSpPr>
        <p:spPr>
          <a:xfrm>
            <a:off x="9902845" y="6057805"/>
            <a:ext cx="1450955" cy="2616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sz="1100">
                <a:solidFill>
                  <a:schemeClr val="bg1">
                    <a:lumMod val="75000"/>
                  </a:schemeClr>
                </a:solidFill>
              </a:rPr>
              <a:t>Copyright: Gefasoft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81ED6ED-17A9-4080-BC76-7CCBACA77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93C7F-59EB-4A3A-A30C-171723B2F31C}" type="slidenum">
              <a:rPr lang="en-US" smtClean="0">
                <a:uFillTx/>
              </a:rPr>
              <a:t>100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48516318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012" y="18256"/>
            <a:ext cx="11917976" cy="1004729"/>
          </a:xfrm>
        </p:spPr>
        <p:txBody>
          <a:bodyPr>
            <a:normAutofit/>
          </a:bodyPr>
          <a:lstStyle/>
          <a:p>
            <a:r>
              <a:rPr lang="en-US" sz="4000" b="1">
                <a:solidFill>
                  <a:srgbClr val="339966"/>
                </a:solidFill>
                <a:uFillTx/>
              </a:rPr>
              <a:t>ProcAppCom</a:t>
            </a:r>
            <a:br>
              <a:rPr lang="en-US" sz="3200" b="1">
                <a:solidFill>
                  <a:srgbClr val="339966"/>
                </a:solidFill>
                <a:uFillTx/>
              </a:rPr>
            </a:br>
            <a:r>
              <a:rPr lang="en-US" sz="2200" b="1">
                <a:solidFill>
                  <a:schemeClr val="bg1">
                    <a:lumMod val="50000"/>
                  </a:schemeClr>
                </a:solidFill>
              </a:rPr>
              <a:t>Project Overview</a:t>
            </a:r>
            <a:endParaRPr lang="en-US" sz="2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9" name="Picture 2" descr="Image result for gefasoft logo svg"/>
          <p:cNvPicPr>
            <a:picLocks noChangeAspect="1" noChangeArrowheads="1"/>
          </p:cNvPicPr>
          <p:nvPr/>
        </p:nvPicPr>
        <p:blipFill>
          <a:blip r:embed="rId3" cstate="hqprint"/>
          <a:srcRect/>
          <a:stretch>
            <a:fillRect/>
          </a:stretch>
        </p:blipFill>
        <p:spPr bwMode="auto">
          <a:xfrm>
            <a:off x="10287816" y="341301"/>
            <a:ext cx="1641442" cy="358638"/>
          </a:xfrm>
          <a:prstGeom prst="rect">
            <a:avLst/>
          </a:prstGeom>
          <a:noFill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A8E6350-0FCE-4A53-8092-7067C3CF8ADB}"/>
              </a:ext>
            </a:extLst>
          </p:cNvPr>
          <p:cNvPicPr/>
          <p:nvPr/>
        </p:nvPicPr>
        <p:blipFill rotWithShape="1">
          <a:blip r:embed="rId4"/>
          <a:srcRect b="5382"/>
          <a:stretch/>
        </p:blipFill>
        <p:spPr bwMode="auto">
          <a:xfrm>
            <a:off x="748618" y="1059920"/>
            <a:ext cx="10694761" cy="529643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D479773-F18D-41E2-9119-0E01F6B2456B}"/>
              </a:ext>
            </a:extLst>
          </p:cNvPr>
          <p:cNvSpPr/>
          <p:nvPr/>
        </p:nvSpPr>
        <p:spPr>
          <a:xfrm>
            <a:off x="6867116" y="3339873"/>
            <a:ext cx="4314690" cy="1789476"/>
          </a:xfrm>
          <a:prstGeom prst="roundRect">
            <a:avLst>
              <a:gd name="adj" fmla="val 4971"/>
            </a:avLst>
          </a:prstGeom>
          <a:solidFill>
            <a:srgbClr val="FFFF00">
              <a:alpha val="25098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23AFC2-2A7D-482D-9C29-DDC8B24122CF}"/>
              </a:ext>
            </a:extLst>
          </p:cNvPr>
          <p:cNvSpPr txBox="1"/>
          <p:nvPr/>
        </p:nvSpPr>
        <p:spPr>
          <a:xfrm>
            <a:off x="9902845" y="6057805"/>
            <a:ext cx="1450955" cy="2616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sz="1100">
                <a:solidFill>
                  <a:schemeClr val="bg1">
                    <a:lumMod val="75000"/>
                  </a:schemeClr>
                </a:solidFill>
              </a:rPr>
              <a:t>Copyright: Gefasoft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D80D54-43FC-4BC6-BDD5-61FF9B200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93C7F-59EB-4A3A-A30C-171723B2F31C}" type="slidenum">
              <a:rPr lang="en-US" smtClean="0">
                <a:uFillTx/>
              </a:rPr>
              <a:t>101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4885067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012" y="18256"/>
            <a:ext cx="11917976" cy="1004729"/>
          </a:xfrm>
        </p:spPr>
        <p:txBody>
          <a:bodyPr>
            <a:normAutofit/>
          </a:bodyPr>
          <a:lstStyle/>
          <a:p>
            <a:r>
              <a:rPr lang="en-US" sz="4000" b="1">
                <a:solidFill>
                  <a:srgbClr val="339966"/>
                </a:solidFill>
              </a:rPr>
              <a:t>Introduction</a:t>
            </a:r>
            <a:br>
              <a:rPr lang="en-US" sz="3200" b="1">
                <a:solidFill>
                  <a:srgbClr val="339966"/>
                </a:solidFill>
                <a:uFillTx/>
              </a:rPr>
            </a:br>
            <a:r>
              <a:rPr lang="en-US" sz="2200" b="1">
                <a:solidFill>
                  <a:schemeClr val="bg1">
                    <a:lumMod val="50000"/>
                  </a:schemeClr>
                </a:solidFill>
                <a:uFillTx/>
              </a:rPr>
              <a:t>Problem Definition</a:t>
            </a:r>
            <a:endParaRPr lang="en-US" sz="2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9" name="Picture 2" descr="Image result for gefasoft logo svg"/>
          <p:cNvPicPr>
            <a:picLocks noChangeAspect="1" noChangeArrowheads="1"/>
          </p:cNvPicPr>
          <p:nvPr/>
        </p:nvPicPr>
        <p:blipFill>
          <a:blip r:embed="rId3" cstate="hqprint"/>
          <a:srcRect/>
          <a:stretch>
            <a:fillRect/>
          </a:stretch>
        </p:blipFill>
        <p:spPr bwMode="auto">
          <a:xfrm>
            <a:off x="10287816" y="341301"/>
            <a:ext cx="1641442" cy="358638"/>
          </a:xfrm>
          <a:prstGeom prst="rect">
            <a:avLst/>
          </a:prstGeom>
          <a:noFill/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ED2F716-FDFD-4110-A3F5-736217C04E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012" y="1701651"/>
            <a:ext cx="10949976" cy="5156349"/>
          </a:xfrm>
        </p:spPr>
        <p:txBody>
          <a:bodyPr>
            <a:normAutofit/>
          </a:bodyPr>
          <a:lstStyle/>
          <a:p>
            <a:pPr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US" sz="3200"/>
              <a:t>Required: A solution to automate the generation of modular and dynamic plant </a:t>
            </a:r>
            <a:r>
              <a:rPr lang="en-GB" sz="3200" i="1"/>
              <a:t>Piping and Instrumentation Diagram (P&amp;ID) </a:t>
            </a:r>
            <a:r>
              <a:rPr lang="en-US" sz="3200"/>
              <a:t>visualizations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US" sz="2800"/>
              <a:t>with </a:t>
            </a:r>
            <a:r>
              <a:rPr lang="en-US" sz="2800" b="1"/>
              <a:t>minimal user configuration </a:t>
            </a:r>
            <a:r>
              <a:rPr lang="en-US" sz="2800"/>
              <a:t>and</a:t>
            </a:r>
          </a:p>
          <a:p>
            <a:pPr marL="0" indent="0" algn="just">
              <a:buClr>
                <a:srgbClr val="FFC000"/>
              </a:buClr>
              <a:buNone/>
            </a:pPr>
            <a:endParaRPr lang="en-GB" sz="32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46A60F-3A90-40EF-85BB-36C2FC60F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93C7F-59EB-4A3A-A30C-171723B2F31C}" type="slidenum">
              <a:rPr lang="en-US" smtClean="0">
                <a:uFillTx/>
              </a:rPr>
              <a:t>11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0742503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012" y="18256"/>
            <a:ext cx="11917976" cy="1004729"/>
          </a:xfrm>
        </p:spPr>
        <p:txBody>
          <a:bodyPr>
            <a:normAutofit/>
          </a:bodyPr>
          <a:lstStyle/>
          <a:p>
            <a:r>
              <a:rPr lang="en-US" sz="4000" b="1">
                <a:solidFill>
                  <a:srgbClr val="339966"/>
                </a:solidFill>
              </a:rPr>
              <a:t>Introduction</a:t>
            </a:r>
            <a:br>
              <a:rPr lang="en-US" sz="3200" b="1">
                <a:solidFill>
                  <a:srgbClr val="339966"/>
                </a:solidFill>
                <a:uFillTx/>
              </a:rPr>
            </a:br>
            <a:r>
              <a:rPr lang="en-US" sz="2200" b="1">
                <a:solidFill>
                  <a:schemeClr val="bg1">
                    <a:lumMod val="50000"/>
                  </a:schemeClr>
                </a:solidFill>
                <a:uFillTx/>
              </a:rPr>
              <a:t>Problem Definition</a:t>
            </a:r>
            <a:endParaRPr lang="en-US" sz="2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9" name="Picture 2" descr="Image result for gefasoft logo svg"/>
          <p:cNvPicPr>
            <a:picLocks noChangeAspect="1" noChangeArrowheads="1"/>
          </p:cNvPicPr>
          <p:nvPr/>
        </p:nvPicPr>
        <p:blipFill>
          <a:blip r:embed="rId3" cstate="hqprint"/>
          <a:srcRect/>
          <a:stretch>
            <a:fillRect/>
          </a:stretch>
        </p:blipFill>
        <p:spPr bwMode="auto">
          <a:xfrm>
            <a:off x="10287816" y="341301"/>
            <a:ext cx="1641442" cy="358638"/>
          </a:xfrm>
          <a:prstGeom prst="rect">
            <a:avLst/>
          </a:prstGeom>
          <a:noFill/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ED2F716-FDFD-4110-A3F5-736217C04E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012" y="1701651"/>
            <a:ext cx="10949976" cy="5156349"/>
          </a:xfrm>
        </p:spPr>
        <p:txBody>
          <a:bodyPr>
            <a:normAutofit/>
          </a:bodyPr>
          <a:lstStyle/>
          <a:p>
            <a:pPr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US" sz="3200"/>
              <a:t>Required: A solution to automate the generation of modular and dynamic plant</a:t>
            </a:r>
            <a:r>
              <a:rPr lang="en-US" sz="3200" i="1"/>
              <a:t> </a:t>
            </a:r>
            <a:r>
              <a:rPr lang="en-GB" sz="3200" i="1"/>
              <a:t>Piping and Instrumentation Diagram (P&amp;ID) </a:t>
            </a:r>
            <a:r>
              <a:rPr lang="en-US" sz="3200"/>
              <a:t>visualizations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US" sz="2800"/>
              <a:t>with </a:t>
            </a:r>
            <a:r>
              <a:rPr lang="en-US" sz="2800" b="1"/>
              <a:t>minimal user configuration </a:t>
            </a:r>
            <a:r>
              <a:rPr lang="en-US" sz="2800"/>
              <a:t>and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US" sz="2800" b="1"/>
              <a:t>integration to the MES </a:t>
            </a:r>
            <a:r>
              <a:rPr lang="en-US" sz="2800"/>
              <a:t>software at hand.</a:t>
            </a:r>
          </a:p>
          <a:p>
            <a:pPr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32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46A60F-3A90-40EF-85BB-36C2FC60F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93C7F-59EB-4A3A-A30C-171723B2F31C}" type="slidenum">
              <a:rPr lang="en-US" smtClean="0">
                <a:uFillTx/>
              </a:rPr>
              <a:t>12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3483586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012" y="18256"/>
            <a:ext cx="11917976" cy="1004729"/>
          </a:xfrm>
        </p:spPr>
        <p:txBody>
          <a:bodyPr>
            <a:normAutofit/>
          </a:bodyPr>
          <a:lstStyle/>
          <a:p>
            <a:r>
              <a:rPr lang="en-US" sz="4000" b="1">
                <a:solidFill>
                  <a:srgbClr val="339966"/>
                </a:solidFill>
              </a:rPr>
              <a:t>Introduction</a:t>
            </a:r>
            <a:br>
              <a:rPr lang="en-US" sz="3200" b="1">
                <a:solidFill>
                  <a:srgbClr val="339966"/>
                </a:solidFill>
                <a:uFillTx/>
              </a:rPr>
            </a:br>
            <a:r>
              <a:rPr lang="en-US" sz="2200" b="1">
                <a:solidFill>
                  <a:schemeClr val="bg1">
                    <a:lumMod val="50000"/>
                  </a:schemeClr>
                </a:solidFill>
                <a:uFillTx/>
              </a:rPr>
              <a:t>Goals</a:t>
            </a:r>
            <a:endParaRPr lang="en-US" sz="2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9" name="Picture 2" descr="Image result for gefasoft logo svg"/>
          <p:cNvPicPr>
            <a:picLocks noChangeAspect="1" noChangeArrowheads="1"/>
          </p:cNvPicPr>
          <p:nvPr/>
        </p:nvPicPr>
        <p:blipFill>
          <a:blip r:embed="rId3" cstate="hqprint"/>
          <a:srcRect/>
          <a:stretch>
            <a:fillRect/>
          </a:stretch>
        </p:blipFill>
        <p:spPr bwMode="auto">
          <a:xfrm>
            <a:off x="10287816" y="341301"/>
            <a:ext cx="1641442" cy="358638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46A60F-3A90-40EF-85BB-36C2FC60F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93C7F-59EB-4A3A-A30C-171723B2F31C}" type="slidenum">
              <a:rPr lang="en-US" smtClean="0">
                <a:uFillTx/>
              </a:rPr>
              <a:t>13</a:t>
            </a:fld>
            <a:endParaRPr lang="en-US">
              <a:uFillTx/>
            </a:endParaRPr>
          </a:p>
        </p:txBody>
      </p:sp>
      <p:sp>
        <p:nvSpPr>
          <p:cNvPr id="8" name="Textfeld 12">
            <a:extLst>
              <a:ext uri="{FF2B5EF4-FFF2-40B4-BE49-F238E27FC236}">
                <a16:creationId xmlns:a16="http://schemas.microsoft.com/office/drawing/2014/main" id="{E9C5EF0B-1363-46D8-97D6-D8F4036C454C}"/>
              </a:ext>
            </a:extLst>
          </p:cNvPr>
          <p:cNvSpPr txBox="1"/>
          <p:nvPr/>
        </p:nvSpPr>
        <p:spPr>
          <a:xfrm>
            <a:off x="4857645" y="2921168"/>
            <a:ext cx="2476710" cy="1015663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de-DE" sz="6000" b="1">
                <a:solidFill>
                  <a:schemeClr val="bg2">
                    <a:lumMod val="75000"/>
                  </a:schemeClr>
                </a:solidFill>
              </a:rPr>
              <a:t>How?</a:t>
            </a:r>
            <a:endParaRPr lang="de-DE" sz="6000" b="1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9855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012" y="18256"/>
            <a:ext cx="11917976" cy="1004729"/>
          </a:xfrm>
        </p:spPr>
        <p:txBody>
          <a:bodyPr>
            <a:normAutofit/>
          </a:bodyPr>
          <a:lstStyle/>
          <a:p>
            <a:r>
              <a:rPr lang="en-US" sz="4000" b="1">
                <a:solidFill>
                  <a:srgbClr val="339966"/>
                </a:solidFill>
              </a:rPr>
              <a:t>Introduction</a:t>
            </a:r>
            <a:br>
              <a:rPr lang="en-US" sz="3200" b="1">
                <a:solidFill>
                  <a:srgbClr val="339966"/>
                </a:solidFill>
                <a:uFillTx/>
              </a:rPr>
            </a:br>
            <a:r>
              <a:rPr lang="en-US" sz="2200" b="1">
                <a:solidFill>
                  <a:schemeClr val="bg1">
                    <a:lumMod val="50000"/>
                  </a:schemeClr>
                </a:solidFill>
                <a:uFillTx/>
              </a:rPr>
              <a:t>Goals</a:t>
            </a:r>
            <a:endParaRPr lang="en-US" sz="2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9" name="Picture 2" descr="Image result for gefasoft logo svg"/>
          <p:cNvPicPr>
            <a:picLocks noChangeAspect="1" noChangeArrowheads="1"/>
          </p:cNvPicPr>
          <p:nvPr/>
        </p:nvPicPr>
        <p:blipFill>
          <a:blip r:embed="rId3" cstate="hqprint"/>
          <a:srcRect/>
          <a:stretch>
            <a:fillRect/>
          </a:stretch>
        </p:blipFill>
        <p:spPr bwMode="auto">
          <a:xfrm>
            <a:off x="10287816" y="341301"/>
            <a:ext cx="1641442" cy="358638"/>
          </a:xfrm>
          <a:prstGeom prst="rect">
            <a:avLst/>
          </a:prstGeom>
          <a:noFill/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ED2F716-FDFD-4110-A3F5-736217C04E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012" y="1683395"/>
            <a:ext cx="10949976" cy="5156349"/>
          </a:xfrm>
        </p:spPr>
        <p:txBody>
          <a:bodyPr>
            <a:normAutofit/>
          </a:bodyPr>
          <a:lstStyle/>
          <a:p>
            <a:pPr marL="514350" indent="-514350" algn="just">
              <a:buClr>
                <a:srgbClr val="FFC000"/>
              </a:buClr>
              <a:buFont typeface="+mj-lt"/>
              <a:buAutoNum type="arabicPeriod"/>
            </a:pPr>
            <a:r>
              <a:rPr lang="en-GB" sz="3200"/>
              <a:t>Reduce technical effort and accelerate creation of </a:t>
            </a:r>
            <a:r>
              <a:rPr lang="en-GB" sz="3200" i="1"/>
              <a:t>Piping and Instrumentation Diagram (P&amp;ID) </a:t>
            </a:r>
            <a:r>
              <a:rPr lang="en-GB" sz="3200"/>
              <a:t>visualizations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46A60F-3A90-40EF-85BB-36C2FC60F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93C7F-59EB-4A3A-A30C-171723B2F31C}" type="slidenum">
              <a:rPr lang="en-US" smtClean="0">
                <a:uFillTx/>
              </a:rPr>
              <a:t>14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4230806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012" y="18256"/>
            <a:ext cx="11917976" cy="1004729"/>
          </a:xfrm>
        </p:spPr>
        <p:txBody>
          <a:bodyPr>
            <a:normAutofit/>
          </a:bodyPr>
          <a:lstStyle/>
          <a:p>
            <a:r>
              <a:rPr lang="en-US" sz="4000" b="1">
                <a:solidFill>
                  <a:srgbClr val="339966"/>
                </a:solidFill>
              </a:rPr>
              <a:t>Introduction</a:t>
            </a:r>
            <a:br>
              <a:rPr lang="en-US" sz="3200" b="1">
                <a:solidFill>
                  <a:srgbClr val="339966"/>
                </a:solidFill>
                <a:uFillTx/>
              </a:rPr>
            </a:br>
            <a:r>
              <a:rPr lang="en-US" sz="2200" b="1">
                <a:solidFill>
                  <a:schemeClr val="bg1">
                    <a:lumMod val="50000"/>
                  </a:schemeClr>
                </a:solidFill>
                <a:uFillTx/>
              </a:rPr>
              <a:t>Goals</a:t>
            </a:r>
            <a:endParaRPr lang="en-US" sz="2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9" name="Picture 2" descr="Image result for gefasoft logo svg"/>
          <p:cNvPicPr>
            <a:picLocks noChangeAspect="1" noChangeArrowheads="1"/>
          </p:cNvPicPr>
          <p:nvPr/>
        </p:nvPicPr>
        <p:blipFill>
          <a:blip r:embed="rId3" cstate="hqprint"/>
          <a:srcRect/>
          <a:stretch>
            <a:fillRect/>
          </a:stretch>
        </p:blipFill>
        <p:spPr bwMode="auto">
          <a:xfrm>
            <a:off x="10287816" y="341301"/>
            <a:ext cx="1641442" cy="358638"/>
          </a:xfrm>
          <a:prstGeom prst="rect">
            <a:avLst/>
          </a:prstGeom>
          <a:noFill/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ED2F716-FDFD-4110-A3F5-736217C04E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012" y="1683395"/>
            <a:ext cx="10949976" cy="5156349"/>
          </a:xfrm>
        </p:spPr>
        <p:txBody>
          <a:bodyPr>
            <a:normAutofit/>
          </a:bodyPr>
          <a:lstStyle/>
          <a:p>
            <a:pPr marL="514350" indent="-514350" algn="just">
              <a:buClr>
                <a:srgbClr val="FFC000"/>
              </a:buClr>
              <a:buFont typeface="+mj-lt"/>
              <a:buAutoNum type="arabicPeriod"/>
            </a:pPr>
            <a:r>
              <a:rPr lang="en-GB" sz="3200"/>
              <a:t>Reduce technical effort and accelerate creation of </a:t>
            </a:r>
            <a:r>
              <a:rPr lang="en-GB" sz="3200" i="1"/>
              <a:t>Piping and Instrumentation Diagram (P&amp;ID) </a:t>
            </a:r>
            <a:r>
              <a:rPr lang="en-GB" sz="3200"/>
              <a:t>visualizations</a:t>
            </a:r>
          </a:p>
          <a:p>
            <a:pPr marL="514350" indent="-514350" algn="just">
              <a:buClr>
                <a:srgbClr val="FFC000"/>
              </a:buClr>
              <a:buFont typeface="+mj-lt"/>
              <a:buAutoNum type="arabicPeriod"/>
            </a:pPr>
            <a:endParaRPr lang="en-GB" sz="3200"/>
          </a:p>
          <a:p>
            <a:pPr marL="514350" indent="-514350" algn="just">
              <a:buClr>
                <a:srgbClr val="FFC000"/>
              </a:buClr>
              <a:buFont typeface="+mj-lt"/>
              <a:buAutoNum type="arabicPeriod"/>
            </a:pPr>
            <a:r>
              <a:rPr lang="en-GB" sz="3200"/>
              <a:t>Create a library of all standardized P&amp;ID symbols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46A60F-3A90-40EF-85BB-36C2FC60F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93C7F-59EB-4A3A-A30C-171723B2F31C}" type="slidenum">
              <a:rPr lang="en-US" smtClean="0">
                <a:uFillTx/>
              </a:rPr>
              <a:t>15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5258092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012" y="18256"/>
            <a:ext cx="11917976" cy="1004729"/>
          </a:xfrm>
        </p:spPr>
        <p:txBody>
          <a:bodyPr>
            <a:normAutofit/>
          </a:bodyPr>
          <a:lstStyle/>
          <a:p>
            <a:r>
              <a:rPr lang="en-US" sz="4000" b="1">
                <a:solidFill>
                  <a:srgbClr val="339966"/>
                </a:solidFill>
              </a:rPr>
              <a:t>Introduction</a:t>
            </a:r>
            <a:br>
              <a:rPr lang="en-US" sz="3200" b="1">
                <a:solidFill>
                  <a:srgbClr val="339966"/>
                </a:solidFill>
                <a:uFillTx/>
              </a:rPr>
            </a:br>
            <a:r>
              <a:rPr lang="en-US" sz="2200" b="1">
                <a:solidFill>
                  <a:schemeClr val="bg1">
                    <a:lumMod val="50000"/>
                  </a:schemeClr>
                </a:solidFill>
                <a:uFillTx/>
              </a:rPr>
              <a:t>Goals</a:t>
            </a:r>
            <a:endParaRPr lang="en-US" sz="2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9" name="Picture 2" descr="Image result for gefasoft logo svg"/>
          <p:cNvPicPr>
            <a:picLocks noChangeAspect="1" noChangeArrowheads="1"/>
          </p:cNvPicPr>
          <p:nvPr/>
        </p:nvPicPr>
        <p:blipFill>
          <a:blip r:embed="rId3" cstate="hqprint"/>
          <a:srcRect/>
          <a:stretch>
            <a:fillRect/>
          </a:stretch>
        </p:blipFill>
        <p:spPr bwMode="auto">
          <a:xfrm>
            <a:off x="10287816" y="341301"/>
            <a:ext cx="1641442" cy="358638"/>
          </a:xfrm>
          <a:prstGeom prst="rect">
            <a:avLst/>
          </a:prstGeom>
          <a:noFill/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ED2F716-FDFD-4110-A3F5-736217C04E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012" y="1683395"/>
            <a:ext cx="10949976" cy="5156349"/>
          </a:xfrm>
        </p:spPr>
        <p:txBody>
          <a:bodyPr>
            <a:normAutofit/>
          </a:bodyPr>
          <a:lstStyle/>
          <a:p>
            <a:pPr marL="514350" indent="-514350" algn="just">
              <a:buClr>
                <a:srgbClr val="FFC000"/>
              </a:buClr>
              <a:buFont typeface="+mj-lt"/>
              <a:buAutoNum type="arabicPeriod"/>
            </a:pPr>
            <a:r>
              <a:rPr lang="en-GB" sz="3200"/>
              <a:t>Reduce technical effort and accelerate creation of </a:t>
            </a:r>
            <a:r>
              <a:rPr lang="en-GB" sz="3200" i="1"/>
              <a:t>Piping and Instrumentation Diagram (P&amp;ID) </a:t>
            </a:r>
            <a:r>
              <a:rPr lang="en-GB" sz="3200"/>
              <a:t>visualizations</a:t>
            </a:r>
          </a:p>
          <a:p>
            <a:pPr marL="514350" indent="-514350" algn="just">
              <a:buClr>
                <a:srgbClr val="FFC000"/>
              </a:buClr>
              <a:buFont typeface="+mj-lt"/>
              <a:buAutoNum type="arabicPeriod"/>
            </a:pPr>
            <a:endParaRPr lang="en-GB" sz="3200"/>
          </a:p>
          <a:p>
            <a:pPr marL="514350" indent="-514350" algn="just">
              <a:buClr>
                <a:srgbClr val="FFC000"/>
              </a:buClr>
              <a:buFont typeface="+mj-lt"/>
              <a:buAutoNum type="arabicPeriod"/>
            </a:pPr>
            <a:r>
              <a:rPr lang="en-GB" sz="3200"/>
              <a:t>Create a library of all standardized P&amp;ID symbols</a:t>
            </a:r>
          </a:p>
          <a:p>
            <a:pPr marL="514350" indent="-514350" algn="just">
              <a:buClr>
                <a:srgbClr val="FFC000"/>
              </a:buClr>
              <a:buFont typeface="+mj-lt"/>
              <a:buAutoNum type="arabicPeriod"/>
            </a:pPr>
            <a:endParaRPr lang="en-GB" sz="3200"/>
          </a:p>
          <a:p>
            <a:pPr marL="514350" indent="-514350" algn="just">
              <a:buClr>
                <a:srgbClr val="FFC000"/>
              </a:buClr>
              <a:buFont typeface="+mj-lt"/>
              <a:buAutoNum type="arabicPeriod"/>
            </a:pPr>
            <a:r>
              <a:rPr lang="en-GB" sz="3200"/>
              <a:t>Prototypal Implementation in a </a:t>
            </a:r>
            <a:r>
              <a:rPr lang="en-GB" sz="3200" i="1"/>
              <a:t>Manufacturing Execution System (MES)</a:t>
            </a:r>
            <a:endParaRPr lang="en-GB" i="1"/>
          </a:p>
          <a:p>
            <a:pPr marL="514350" indent="-514350" algn="just">
              <a:buClr>
                <a:srgbClr val="FFC000"/>
              </a:buClr>
              <a:buFont typeface="+mj-lt"/>
              <a:buAutoNum type="arabicPeriod"/>
            </a:pPr>
            <a:endParaRPr lang="en-GB" sz="32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46A60F-3A90-40EF-85BB-36C2FC60F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93C7F-59EB-4A3A-A30C-171723B2F31C}" type="slidenum">
              <a:rPr lang="en-US" smtClean="0">
                <a:uFillTx/>
              </a:rPr>
              <a:t>16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6731201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012" y="18256"/>
            <a:ext cx="11917976" cy="1004729"/>
          </a:xfrm>
        </p:spPr>
        <p:txBody>
          <a:bodyPr>
            <a:normAutofit/>
          </a:bodyPr>
          <a:lstStyle/>
          <a:p>
            <a:r>
              <a:rPr lang="en-US" sz="4000" b="1">
                <a:solidFill>
                  <a:srgbClr val="339966"/>
                </a:solidFill>
                <a:uFillTx/>
              </a:rPr>
              <a:t>Conceptual Overview</a:t>
            </a:r>
            <a:br>
              <a:rPr lang="en-US" sz="3200" b="1">
                <a:solidFill>
                  <a:srgbClr val="339966"/>
                </a:solidFill>
                <a:uFillTx/>
              </a:rPr>
            </a:br>
            <a:r>
              <a:rPr lang="en-US" sz="2200" b="1">
                <a:solidFill>
                  <a:schemeClr val="bg1">
                    <a:lumMod val="50000"/>
                  </a:schemeClr>
                </a:solidFill>
                <a:uFillTx/>
              </a:rPr>
              <a:t>Scope of the Project</a:t>
            </a:r>
            <a:endParaRPr lang="en-US" sz="2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7" name="Picture 2" descr="Image result for gefasoft logo svg">
            <a:extLst>
              <a:ext uri="{FF2B5EF4-FFF2-40B4-BE49-F238E27FC236}">
                <a16:creationId xmlns:a16="http://schemas.microsoft.com/office/drawing/2014/main" id="{3466CA97-B569-4185-9EF9-6EE0AE357A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/>
          <a:srcRect/>
          <a:stretch>
            <a:fillRect/>
          </a:stretch>
        </p:blipFill>
        <p:spPr bwMode="auto">
          <a:xfrm>
            <a:off x="10287816" y="341301"/>
            <a:ext cx="1641442" cy="358638"/>
          </a:xfrm>
          <a:prstGeom prst="rect">
            <a:avLst/>
          </a:prstGeom>
          <a:noFill/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B9764FF-A16E-4076-AC5B-EFEC2778BE30}"/>
              </a:ext>
            </a:extLst>
          </p:cNvPr>
          <p:cNvSpPr/>
          <p:nvPr/>
        </p:nvSpPr>
        <p:spPr>
          <a:xfrm>
            <a:off x="9215437" y="3133725"/>
            <a:ext cx="1533525" cy="17430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478DD2D-47AD-49E3-B36F-16FB29581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93C7F-59EB-4A3A-A30C-171723B2F31C}" type="slidenum">
              <a:rPr lang="en-US" smtClean="0">
                <a:uFillTx/>
              </a:rPr>
              <a:t>17</a:t>
            </a:fld>
            <a:endParaRPr lang="en-US">
              <a:uFillTx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8CD5957-0A7E-4124-BDBC-DC6BC2B057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673" y="1454062"/>
            <a:ext cx="11400653" cy="5001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3006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012" y="18256"/>
            <a:ext cx="11917976" cy="1004729"/>
          </a:xfrm>
        </p:spPr>
        <p:txBody>
          <a:bodyPr>
            <a:normAutofit/>
          </a:bodyPr>
          <a:lstStyle/>
          <a:p>
            <a:r>
              <a:rPr lang="en-US" sz="4000" b="1">
                <a:solidFill>
                  <a:srgbClr val="339966"/>
                </a:solidFill>
                <a:uFillTx/>
              </a:rPr>
              <a:t>Conceptual Overview</a:t>
            </a:r>
            <a:br>
              <a:rPr lang="en-US" sz="3200" b="1">
                <a:solidFill>
                  <a:srgbClr val="339966"/>
                </a:solidFill>
                <a:uFillTx/>
              </a:rPr>
            </a:br>
            <a:r>
              <a:rPr lang="en-US" sz="2200" b="1">
                <a:solidFill>
                  <a:schemeClr val="bg1">
                    <a:lumMod val="50000"/>
                  </a:schemeClr>
                </a:solidFill>
                <a:uFillTx/>
              </a:rPr>
              <a:t>Scope of the Project</a:t>
            </a:r>
            <a:endParaRPr lang="en-US" sz="2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7" name="Picture 2" descr="Image result for gefasoft logo svg">
            <a:extLst>
              <a:ext uri="{FF2B5EF4-FFF2-40B4-BE49-F238E27FC236}">
                <a16:creationId xmlns:a16="http://schemas.microsoft.com/office/drawing/2014/main" id="{3466CA97-B569-4185-9EF9-6EE0AE357A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/>
          <a:srcRect/>
          <a:stretch>
            <a:fillRect/>
          </a:stretch>
        </p:blipFill>
        <p:spPr bwMode="auto">
          <a:xfrm>
            <a:off x="10287816" y="341301"/>
            <a:ext cx="1641442" cy="358638"/>
          </a:xfrm>
          <a:prstGeom prst="rect">
            <a:avLst/>
          </a:prstGeom>
          <a:noFill/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B9764FF-A16E-4076-AC5B-EFEC2778BE30}"/>
              </a:ext>
            </a:extLst>
          </p:cNvPr>
          <p:cNvSpPr/>
          <p:nvPr/>
        </p:nvSpPr>
        <p:spPr>
          <a:xfrm>
            <a:off x="9215437" y="3133725"/>
            <a:ext cx="1533525" cy="17430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478DD2D-47AD-49E3-B36F-16FB29581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93C7F-59EB-4A3A-A30C-171723B2F31C}" type="slidenum">
              <a:rPr lang="en-US" smtClean="0">
                <a:uFillTx/>
              </a:rPr>
              <a:t>18</a:t>
            </a:fld>
            <a:endParaRPr lang="en-US">
              <a:uFillTx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8CD5957-0A7E-4124-BDBC-DC6BC2B057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673" y="1454062"/>
            <a:ext cx="11400653" cy="500162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BB559B8-DC53-412B-9F59-8C67185C3299}"/>
              </a:ext>
            </a:extLst>
          </p:cNvPr>
          <p:cNvSpPr/>
          <p:nvPr/>
        </p:nvSpPr>
        <p:spPr>
          <a:xfrm>
            <a:off x="1927860" y="1346030"/>
            <a:ext cx="10083165" cy="46776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18B7C8A-621C-4BCD-B149-B8150B98B2C6}"/>
              </a:ext>
            </a:extLst>
          </p:cNvPr>
          <p:cNvSpPr/>
          <p:nvPr/>
        </p:nvSpPr>
        <p:spPr>
          <a:xfrm>
            <a:off x="5143499" y="5281754"/>
            <a:ext cx="4124325" cy="14707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6449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012" y="18256"/>
            <a:ext cx="11917976" cy="1004729"/>
          </a:xfrm>
        </p:spPr>
        <p:txBody>
          <a:bodyPr>
            <a:normAutofit/>
          </a:bodyPr>
          <a:lstStyle/>
          <a:p>
            <a:r>
              <a:rPr lang="en-US" sz="4000" b="1">
                <a:solidFill>
                  <a:srgbClr val="339966"/>
                </a:solidFill>
                <a:uFillTx/>
              </a:rPr>
              <a:t>Conceptual Overview</a:t>
            </a:r>
            <a:br>
              <a:rPr lang="en-US" sz="3200" b="1">
                <a:solidFill>
                  <a:srgbClr val="339966"/>
                </a:solidFill>
                <a:uFillTx/>
              </a:rPr>
            </a:br>
            <a:r>
              <a:rPr lang="en-US" sz="2200" b="1">
                <a:solidFill>
                  <a:schemeClr val="bg1">
                    <a:lumMod val="50000"/>
                  </a:schemeClr>
                </a:solidFill>
                <a:uFillTx/>
              </a:rPr>
              <a:t>Scope of the Project</a:t>
            </a:r>
            <a:endParaRPr lang="en-US" sz="2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7" name="Picture 2" descr="Image result for gefasoft logo svg">
            <a:extLst>
              <a:ext uri="{FF2B5EF4-FFF2-40B4-BE49-F238E27FC236}">
                <a16:creationId xmlns:a16="http://schemas.microsoft.com/office/drawing/2014/main" id="{3466CA97-B569-4185-9EF9-6EE0AE357A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/>
          <a:srcRect/>
          <a:stretch>
            <a:fillRect/>
          </a:stretch>
        </p:blipFill>
        <p:spPr bwMode="auto">
          <a:xfrm>
            <a:off x="10287816" y="341301"/>
            <a:ext cx="1641442" cy="358638"/>
          </a:xfrm>
          <a:prstGeom prst="rect">
            <a:avLst/>
          </a:prstGeom>
          <a:noFill/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B9764FF-A16E-4076-AC5B-EFEC2778BE30}"/>
              </a:ext>
            </a:extLst>
          </p:cNvPr>
          <p:cNvSpPr/>
          <p:nvPr/>
        </p:nvSpPr>
        <p:spPr>
          <a:xfrm>
            <a:off x="9215437" y="3133725"/>
            <a:ext cx="1533525" cy="17430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478DD2D-47AD-49E3-B36F-16FB29581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93C7F-59EB-4A3A-A30C-171723B2F31C}" type="slidenum">
              <a:rPr lang="en-US" smtClean="0">
                <a:uFillTx/>
              </a:rPr>
              <a:t>19</a:t>
            </a:fld>
            <a:endParaRPr lang="en-US">
              <a:uFillTx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8CD5957-0A7E-4124-BDBC-DC6BC2B057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673" y="1454062"/>
            <a:ext cx="11400653" cy="500162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BB559B8-DC53-412B-9F59-8C67185C3299}"/>
              </a:ext>
            </a:extLst>
          </p:cNvPr>
          <p:cNvSpPr/>
          <p:nvPr/>
        </p:nvSpPr>
        <p:spPr>
          <a:xfrm>
            <a:off x="4079082" y="1346030"/>
            <a:ext cx="7931944" cy="46776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18B7C8A-621C-4BCD-B149-B8150B98B2C6}"/>
              </a:ext>
            </a:extLst>
          </p:cNvPr>
          <p:cNvSpPr/>
          <p:nvPr/>
        </p:nvSpPr>
        <p:spPr>
          <a:xfrm>
            <a:off x="5143499" y="5281754"/>
            <a:ext cx="4124325" cy="14707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2138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012" y="18256"/>
            <a:ext cx="11917976" cy="1004729"/>
          </a:xfrm>
        </p:spPr>
        <p:txBody>
          <a:bodyPr>
            <a:normAutofit/>
          </a:bodyPr>
          <a:lstStyle/>
          <a:p>
            <a:r>
              <a:rPr lang="en-US" sz="4000" b="1">
                <a:solidFill>
                  <a:srgbClr val="339966"/>
                </a:solidFill>
              </a:rPr>
              <a:t>Introduction</a:t>
            </a:r>
            <a:br>
              <a:rPr lang="en-US" sz="3200" b="1">
                <a:solidFill>
                  <a:srgbClr val="339966"/>
                </a:solidFill>
                <a:uFillTx/>
              </a:rPr>
            </a:br>
            <a:r>
              <a:rPr lang="en-US" sz="2200" b="1">
                <a:solidFill>
                  <a:schemeClr val="bg1">
                    <a:lumMod val="50000"/>
                  </a:schemeClr>
                </a:solidFill>
                <a:uFillTx/>
              </a:rPr>
              <a:t>Motivation</a:t>
            </a:r>
            <a:endParaRPr lang="en-US" sz="2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9" name="Picture 2" descr="Image result for gefasoft logo svg"/>
          <p:cNvPicPr>
            <a:picLocks noChangeAspect="1" noChangeArrowheads="1"/>
          </p:cNvPicPr>
          <p:nvPr/>
        </p:nvPicPr>
        <p:blipFill>
          <a:blip r:embed="rId3" cstate="hqprint"/>
          <a:srcRect/>
          <a:stretch>
            <a:fillRect/>
          </a:stretch>
        </p:blipFill>
        <p:spPr bwMode="auto">
          <a:xfrm>
            <a:off x="10287816" y="341301"/>
            <a:ext cx="1641442" cy="358638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46A60F-3A90-40EF-85BB-36C2FC60F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93C7F-59EB-4A3A-A30C-171723B2F31C}" type="slidenum">
              <a:rPr lang="en-US" smtClean="0">
                <a:uFillTx/>
              </a:rPr>
              <a:t>2</a:t>
            </a:fld>
            <a:endParaRPr lang="en-US">
              <a:uFillTx/>
            </a:endParaRPr>
          </a:p>
        </p:txBody>
      </p:sp>
      <p:sp>
        <p:nvSpPr>
          <p:cNvPr id="6" name="Textfeld 12">
            <a:extLst>
              <a:ext uri="{FF2B5EF4-FFF2-40B4-BE49-F238E27FC236}">
                <a16:creationId xmlns:a16="http://schemas.microsoft.com/office/drawing/2014/main" id="{CC3F1F90-D322-4ADA-BAF2-02E9973E6FAD}"/>
              </a:ext>
            </a:extLst>
          </p:cNvPr>
          <p:cNvSpPr txBox="1"/>
          <p:nvPr/>
        </p:nvSpPr>
        <p:spPr>
          <a:xfrm>
            <a:off x="4857645" y="2921168"/>
            <a:ext cx="2476710" cy="1015663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de-DE" sz="6000" b="1">
                <a:solidFill>
                  <a:schemeClr val="bg2">
                    <a:lumMod val="75000"/>
                  </a:schemeClr>
                </a:solidFill>
              </a:rPr>
              <a:t>Why?</a:t>
            </a:r>
            <a:endParaRPr lang="de-DE" sz="6000" b="1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20574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012" y="18256"/>
            <a:ext cx="11917976" cy="1004729"/>
          </a:xfrm>
        </p:spPr>
        <p:txBody>
          <a:bodyPr>
            <a:normAutofit/>
          </a:bodyPr>
          <a:lstStyle/>
          <a:p>
            <a:r>
              <a:rPr lang="en-US" sz="4000" b="1">
                <a:solidFill>
                  <a:srgbClr val="339966"/>
                </a:solidFill>
                <a:uFillTx/>
              </a:rPr>
              <a:t>Conceptual Overview</a:t>
            </a:r>
            <a:br>
              <a:rPr lang="en-US" sz="3200" b="1">
                <a:solidFill>
                  <a:srgbClr val="339966"/>
                </a:solidFill>
                <a:uFillTx/>
              </a:rPr>
            </a:br>
            <a:r>
              <a:rPr lang="en-US" sz="2200" b="1">
                <a:solidFill>
                  <a:schemeClr val="bg1">
                    <a:lumMod val="50000"/>
                  </a:schemeClr>
                </a:solidFill>
                <a:uFillTx/>
              </a:rPr>
              <a:t>Scope of the Project</a:t>
            </a:r>
            <a:endParaRPr lang="en-US" sz="2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7" name="Picture 2" descr="Image result for gefasoft logo svg">
            <a:extLst>
              <a:ext uri="{FF2B5EF4-FFF2-40B4-BE49-F238E27FC236}">
                <a16:creationId xmlns:a16="http://schemas.microsoft.com/office/drawing/2014/main" id="{3466CA97-B569-4185-9EF9-6EE0AE357A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/>
          <a:srcRect/>
          <a:stretch>
            <a:fillRect/>
          </a:stretch>
        </p:blipFill>
        <p:spPr bwMode="auto">
          <a:xfrm>
            <a:off x="10287816" y="341301"/>
            <a:ext cx="1641442" cy="358638"/>
          </a:xfrm>
          <a:prstGeom prst="rect">
            <a:avLst/>
          </a:prstGeom>
          <a:noFill/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B9764FF-A16E-4076-AC5B-EFEC2778BE30}"/>
              </a:ext>
            </a:extLst>
          </p:cNvPr>
          <p:cNvSpPr/>
          <p:nvPr/>
        </p:nvSpPr>
        <p:spPr>
          <a:xfrm>
            <a:off x="9215437" y="3133725"/>
            <a:ext cx="1533525" cy="17430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478DD2D-47AD-49E3-B36F-16FB29581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93C7F-59EB-4A3A-A30C-171723B2F31C}" type="slidenum">
              <a:rPr lang="en-US" smtClean="0">
                <a:uFillTx/>
              </a:rPr>
              <a:t>20</a:t>
            </a:fld>
            <a:endParaRPr lang="en-US">
              <a:uFillTx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8CD5957-0A7E-4124-BDBC-DC6BC2B057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673" y="1454062"/>
            <a:ext cx="11400653" cy="500162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BB559B8-DC53-412B-9F59-8C67185C3299}"/>
              </a:ext>
            </a:extLst>
          </p:cNvPr>
          <p:cNvSpPr/>
          <p:nvPr/>
        </p:nvSpPr>
        <p:spPr>
          <a:xfrm>
            <a:off x="6696075" y="1346030"/>
            <a:ext cx="5314950" cy="46776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18B7C8A-621C-4BCD-B149-B8150B98B2C6}"/>
              </a:ext>
            </a:extLst>
          </p:cNvPr>
          <p:cNvSpPr/>
          <p:nvPr/>
        </p:nvSpPr>
        <p:spPr>
          <a:xfrm>
            <a:off x="5143499" y="5281754"/>
            <a:ext cx="4124325" cy="14707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3765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8B39B6F-E807-42E2-822D-E1A0934970FC}"/>
              </a:ext>
            </a:extLst>
          </p:cNvPr>
          <p:cNvSpPr/>
          <p:nvPr/>
        </p:nvSpPr>
        <p:spPr>
          <a:xfrm>
            <a:off x="280657" y="2752256"/>
            <a:ext cx="6672404" cy="22724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z</a:t>
            </a:r>
          </a:p>
        </p:txBody>
      </p:sp>
      <p:sp>
        <p:nvSpPr>
          <p:cNvPr id="12" name="Textfeld 12">
            <a:extLst>
              <a:ext uri="{FF2B5EF4-FFF2-40B4-BE49-F238E27FC236}">
                <a16:creationId xmlns:a16="http://schemas.microsoft.com/office/drawing/2014/main" id="{491E8974-F200-4D3C-B902-8E38E7C3A793}"/>
              </a:ext>
            </a:extLst>
          </p:cNvPr>
          <p:cNvSpPr txBox="1"/>
          <p:nvPr/>
        </p:nvSpPr>
        <p:spPr>
          <a:xfrm>
            <a:off x="2378504" y="2229036"/>
            <a:ext cx="2476710" cy="52322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de-DE" sz="2800" b="1">
                <a:solidFill>
                  <a:schemeClr val="bg2">
                    <a:lumMod val="75000"/>
                  </a:schemeClr>
                </a:solidFill>
              </a:rPr>
              <a:t>ProcAppCom</a:t>
            </a:r>
            <a:endParaRPr lang="de-DE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012" y="18256"/>
            <a:ext cx="11917976" cy="1004729"/>
          </a:xfrm>
        </p:spPr>
        <p:txBody>
          <a:bodyPr>
            <a:normAutofit/>
          </a:bodyPr>
          <a:lstStyle/>
          <a:p>
            <a:r>
              <a:rPr lang="en-US" sz="4000" b="1">
                <a:solidFill>
                  <a:srgbClr val="339966"/>
                </a:solidFill>
                <a:uFillTx/>
              </a:rPr>
              <a:t>Conceptual Overview</a:t>
            </a:r>
            <a:br>
              <a:rPr lang="en-US" sz="3200" b="1">
                <a:solidFill>
                  <a:srgbClr val="339966"/>
                </a:solidFill>
                <a:uFillTx/>
              </a:rPr>
            </a:br>
            <a:r>
              <a:rPr lang="en-US" sz="2200" b="1">
                <a:solidFill>
                  <a:schemeClr val="bg1">
                    <a:lumMod val="50000"/>
                  </a:schemeClr>
                </a:solidFill>
                <a:uFillTx/>
              </a:rPr>
              <a:t>Scope of the Project</a:t>
            </a:r>
            <a:endParaRPr lang="en-US" sz="2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7" name="Picture 2" descr="Image result for gefasoft logo svg">
            <a:extLst>
              <a:ext uri="{FF2B5EF4-FFF2-40B4-BE49-F238E27FC236}">
                <a16:creationId xmlns:a16="http://schemas.microsoft.com/office/drawing/2014/main" id="{3466CA97-B569-4185-9EF9-6EE0AE357A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/>
          <a:srcRect/>
          <a:stretch>
            <a:fillRect/>
          </a:stretch>
        </p:blipFill>
        <p:spPr bwMode="auto">
          <a:xfrm>
            <a:off x="10287816" y="341301"/>
            <a:ext cx="1641442" cy="358638"/>
          </a:xfrm>
          <a:prstGeom prst="rect">
            <a:avLst/>
          </a:prstGeom>
          <a:noFill/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B9764FF-A16E-4076-AC5B-EFEC2778BE30}"/>
              </a:ext>
            </a:extLst>
          </p:cNvPr>
          <p:cNvSpPr/>
          <p:nvPr/>
        </p:nvSpPr>
        <p:spPr>
          <a:xfrm>
            <a:off x="9215437" y="3133725"/>
            <a:ext cx="1533525" cy="17430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478DD2D-47AD-49E3-B36F-16FB29581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93C7F-59EB-4A3A-A30C-171723B2F31C}" type="slidenum">
              <a:rPr lang="en-US" smtClean="0">
                <a:uFillTx/>
              </a:rPr>
              <a:t>21</a:t>
            </a:fld>
            <a:endParaRPr lang="en-US">
              <a:uFillTx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8CD5957-0A7E-4124-BDBC-DC6BC2B057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673" y="1454062"/>
            <a:ext cx="11400653" cy="500162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BB559B8-DC53-412B-9F59-8C67185C3299}"/>
              </a:ext>
            </a:extLst>
          </p:cNvPr>
          <p:cNvSpPr/>
          <p:nvPr/>
        </p:nvSpPr>
        <p:spPr>
          <a:xfrm>
            <a:off x="6960393" y="1346030"/>
            <a:ext cx="5050631" cy="46776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18B7C8A-621C-4BCD-B149-B8150B98B2C6}"/>
              </a:ext>
            </a:extLst>
          </p:cNvPr>
          <p:cNvSpPr/>
          <p:nvPr/>
        </p:nvSpPr>
        <p:spPr>
          <a:xfrm>
            <a:off x="5143499" y="5281754"/>
            <a:ext cx="4124325" cy="14707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487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8B39B6F-E807-42E2-822D-E1A0934970FC}"/>
              </a:ext>
            </a:extLst>
          </p:cNvPr>
          <p:cNvSpPr/>
          <p:nvPr/>
        </p:nvSpPr>
        <p:spPr>
          <a:xfrm>
            <a:off x="280657" y="2752256"/>
            <a:ext cx="6672404" cy="22724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z</a:t>
            </a:r>
          </a:p>
        </p:txBody>
      </p:sp>
      <p:sp>
        <p:nvSpPr>
          <p:cNvPr id="12" name="Textfeld 12">
            <a:extLst>
              <a:ext uri="{FF2B5EF4-FFF2-40B4-BE49-F238E27FC236}">
                <a16:creationId xmlns:a16="http://schemas.microsoft.com/office/drawing/2014/main" id="{491E8974-F200-4D3C-B902-8E38E7C3A793}"/>
              </a:ext>
            </a:extLst>
          </p:cNvPr>
          <p:cNvSpPr txBox="1"/>
          <p:nvPr/>
        </p:nvSpPr>
        <p:spPr>
          <a:xfrm>
            <a:off x="2378504" y="2229036"/>
            <a:ext cx="2476710" cy="52322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de-DE" sz="2800" b="1">
                <a:solidFill>
                  <a:schemeClr val="bg2">
                    <a:lumMod val="75000"/>
                  </a:schemeClr>
                </a:solidFill>
              </a:rPr>
              <a:t>ProcAppCom</a:t>
            </a:r>
            <a:endParaRPr lang="de-DE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012" y="18256"/>
            <a:ext cx="11917976" cy="1004729"/>
          </a:xfrm>
        </p:spPr>
        <p:txBody>
          <a:bodyPr>
            <a:normAutofit/>
          </a:bodyPr>
          <a:lstStyle/>
          <a:p>
            <a:r>
              <a:rPr lang="en-US" sz="4000" b="1">
                <a:solidFill>
                  <a:srgbClr val="339966"/>
                </a:solidFill>
                <a:uFillTx/>
              </a:rPr>
              <a:t>Conceptual Overview</a:t>
            </a:r>
            <a:br>
              <a:rPr lang="en-US" sz="3200" b="1">
                <a:solidFill>
                  <a:srgbClr val="339966"/>
                </a:solidFill>
                <a:uFillTx/>
              </a:rPr>
            </a:br>
            <a:r>
              <a:rPr lang="en-US" sz="2200" b="1">
                <a:solidFill>
                  <a:schemeClr val="bg1">
                    <a:lumMod val="50000"/>
                  </a:schemeClr>
                </a:solidFill>
                <a:uFillTx/>
              </a:rPr>
              <a:t>Scope of the Project</a:t>
            </a:r>
            <a:endParaRPr lang="en-US" sz="2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7" name="Picture 2" descr="Image result for gefasoft logo svg">
            <a:extLst>
              <a:ext uri="{FF2B5EF4-FFF2-40B4-BE49-F238E27FC236}">
                <a16:creationId xmlns:a16="http://schemas.microsoft.com/office/drawing/2014/main" id="{3466CA97-B569-4185-9EF9-6EE0AE357A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/>
          <a:srcRect/>
          <a:stretch>
            <a:fillRect/>
          </a:stretch>
        </p:blipFill>
        <p:spPr bwMode="auto">
          <a:xfrm>
            <a:off x="10287816" y="341301"/>
            <a:ext cx="1641442" cy="358638"/>
          </a:xfrm>
          <a:prstGeom prst="rect">
            <a:avLst/>
          </a:prstGeom>
          <a:noFill/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B9764FF-A16E-4076-AC5B-EFEC2778BE30}"/>
              </a:ext>
            </a:extLst>
          </p:cNvPr>
          <p:cNvSpPr/>
          <p:nvPr/>
        </p:nvSpPr>
        <p:spPr>
          <a:xfrm>
            <a:off x="9215437" y="3133725"/>
            <a:ext cx="1533525" cy="17430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478DD2D-47AD-49E3-B36F-16FB29581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93C7F-59EB-4A3A-A30C-171723B2F31C}" type="slidenum">
              <a:rPr lang="en-US" smtClean="0">
                <a:uFillTx/>
              </a:rPr>
              <a:t>22</a:t>
            </a:fld>
            <a:endParaRPr lang="en-US">
              <a:uFillTx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8CD5957-0A7E-4124-BDBC-DC6BC2B057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673" y="1454062"/>
            <a:ext cx="11400653" cy="500162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BB559B8-DC53-412B-9F59-8C67185C3299}"/>
              </a:ext>
            </a:extLst>
          </p:cNvPr>
          <p:cNvSpPr/>
          <p:nvPr/>
        </p:nvSpPr>
        <p:spPr>
          <a:xfrm>
            <a:off x="6960393" y="1346030"/>
            <a:ext cx="5050631" cy="46776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18B7C8A-621C-4BCD-B149-B8150B98B2C6}"/>
              </a:ext>
            </a:extLst>
          </p:cNvPr>
          <p:cNvSpPr/>
          <p:nvPr/>
        </p:nvSpPr>
        <p:spPr>
          <a:xfrm>
            <a:off x="5143499" y="5281754"/>
            <a:ext cx="4124325" cy="14707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Related image">
            <a:extLst>
              <a:ext uri="{FF2B5EF4-FFF2-40B4-BE49-F238E27FC236}">
                <a16:creationId xmlns:a16="http://schemas.microsoft.com/office/drawing/2014/main" id="{48162BD2-4DF9-4C15-90F3-51D6EB7E62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3382" y="2582283"/>
            <a:ext cx="4140276" cy="2745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95910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8B39B6F-E807-42E2-822D-E1A0934970FC}"/>
              </a:ext>
            </a:extLst>
          </p:cNvPr>
          <p:cNvSpPr/>
          <p:nvPr/>
        </p:nvSpPr>
        <p:spPr>
          <a:xfrm>
            <a:off x="280657" y="2752256"/>
            <a:ext cx="6672404" cy="22724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z</a:t>
            </a:r>
          </a:p>
        </p:txBody>
      </p:sp>
      <p:sp>
        <p:nvSpPr>
          <p:cNvPr id="12" name="Textfeld 12">
            <a:extLst>
              <a:ext uri="{FF2B5EF4-FFF2-40B4-BE49-F238E27FC236}">
                <a16:creationId xmlns:a16="http://schemas.microsoft.com/office/drawing/2014/main" id="{491E8974-F200-4D3C-B902-8E38E7C3A793}"/>
              </a:ext>
            </a:extLst>
          </p:cNvPr>
          <p:cNvSpPr txBox="1"/>
          <p:nvPr/>
        </p:nvSpPr>
        <p:spPr>
          <a:xfrm>
            <a:off x="2378504" y="2229036"/>
            <a:ext cx="2476710" cy="52322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de-DE" sz="2800" b="1">
                <a:solidFill>
                  <a:schemeClr val="bg2">
                    <a:lumMod val="75000"/>
                  </a:schemeClr>
                </a:solidFill>
              </a:rPr>
              <a:t>ProcAppCom</a:t>
            </a:r>
            <a:endParaRPr lang="de-DE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012" y="18256"/>
            <a:ext cx="11917976" cy="1004729"/>
          </a:xfrm>
        </p:spPr>
        <p:txBody>
          <a:bodyPr>
            <a:normAutofit/>
          </a:bodyPr>
          <a:lstStyle/>
          <a:p>
            <a:r>
              <a:rPr lang="en-US" sz="4000" b="1">
                <a:solidFill>
                  <a:srgbClr val="339966"/>
                </a:solidFill>
                <a:uFillTx/>
              </a:rPr>
              <a:t>Conceptual Overview</a:t>
            </a:r>
            <a:br>
              <a:rPr lang="en-US" sz="3200" b="1">
                <a:solidFill>
                  <a:srgbClr val="339966"/>
                </a:solidFill>
                <a:uFillTx/>
              </a:rPr>
            </a:br>
            <a:r>
              <a:rPr lang="en-US" sz="2200" b="1">
                <a:solidFill>
                  <a:schemeClr val="bg1">
                    <a:lumMod val="50000"/>
                  </a:schemeClr>
                </a:solidFill>
                <a:uFillTx/>
              </a:rPr>
              <a:t>Scope of the Project</a:t>
            </a:r>
            <a:endParaRPr lang="en-US" sz="2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7" name="Picture 2" descr="Image result for gefasoft logo svg">
            <a:extLst>
              <a:ext uri="{FF2B5EF4-FFF2-40B4-BE49-F238E27FC236}">
                <a16:creationId xmlns:a16="http://schemas.microsoft.com/office/drawing/2014/main" id="{3466CA97-B569-4185-9EF9-6EE0AE357A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/>
          <a:srcRect/>
          <a:stretch>
            <a:fillRect/>
          </a:stretch>
        </p:blipFill>
        <p:spPr bwMode="auto">
          <a:xfrm>
            <a:off x="10287816" y="341301"/>
            <a:ext cx="1641442" cy="358638"/>
          </a:xfrm>
          <a:prstGeom prst="rect">
            <a:avLst/>
          </a:prstGeom>
          <a:noFill/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B9764FF-A16E-4076-AC5B-EFEC2778BE30}"/>
              </a:ext>
            </a:extLst>
          </p:cNvPr>
          <p:cNvSpPr/>
          <p:nvPr/>
        </p:nvSpPr>
        <p:spPr>
          <a:xfrm>
            <a:off x="9215437" y="3133725"/>
            <a:ext cx="1533525" cy="17430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478DD2D-47AD-49E3-B36F-16FB29581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93C7F-59EB-4A3A-A30C-171723B2F31C}" type="slidenum">
              <a:rPr lang="en-US" smtClean="0">
                <a:uFillTx/>
              </a:rPr>
              <a:t>23</a:t>
            </a:fld>
            <a:endParaRPr lang="en-US">
              <a:uFillTx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8CD5957-0A7E-4124-BDBC-DC6BC2B057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673" y="1454062"/>
            <a:ext cx="11400653" cy="500162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BB559B8-DC53-412B-9F59-8C67185C3299}"/>
              </a:ext>
            </a:extLst>
          </p:cNvPr>
          <p:cNvSpPr/>
          <p:nvPr/>
        </p:nvSpPr>
        <p:spPr>
          <a:xfrm>
            <a:off x="6960393" y="1346030"/>
            <a:ext cx="5050631" cy="46776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18B7C8A-621C-4BCD-B149-B8150B98B2C6}"/>
              </a:ext>
            </a:extLst>
          </p:cNvPr>
          <p:cNvSpPr/>
          <p:nvPr/>
        </p:nvSpPr>
        <p:spPr>
          <a:xfrm>
            <a:off x="6491263" y="5281754"/>
            <a:ext cx="2806064" cy="14707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4949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8B39B6F-E807-42E2-822D-E1A0934970FC}"/>
              </a:ext>
            </a:extLst>
          </p:cNvPr>
          <p:cNvSpPr/>
          <p:nvPr/>
        </p:nvSpPr>
        <p:spPr>
          <a:xfrm>
            <a:off x="280657" y="2752256"/>
            <a:ext cx="6672404" cy="22724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z</a:t>
            </a:r>
          </a:p>
        </p:txBody>
      </p:sp>
      <p:sp>
        <p:nvSpPr>
          <p:cNvPr id="12" name="Textfeld 12">
            <a:extLst>
              <a:ext uri="{FF2B5EF4-FFF2-40B4-BE49-F238E27FC236}">
                <a16:creationId xmlns:a16="http://schemas.microsoft.com/office/drawing/2014/main" id="{491E8974-F200-4D3C-B902-8E38E7C3A793}"/>
              </a:ext>
            </a:extLst>
          </p:cNvPr>
          <p:cNvSpPr txBox="1"/>
          <p:nvPr/>
        </p:nvSpPr>
        <p:spPr>
          <a:xfrm>
            <a:off x="2378504" y="2229036"/>
            <a:ext cx="2476710" cy="52322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de-DE" sz="2800" b="1">
                <a:solidFill>
                  <a:schemeClr val="bg2">
                    <a:lumMod val="75000"/>
                  </a:schemeClr>
                </a:solidFill>
              </a:rPr>
              <a:t>ProcAppCom</a:t>
            </a:r>
            <a:endParaRPr lang="de-DE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012" y="18256"/>
            <a:ext cx="11917976" cy="1004729"/>
          </a:xfrm>
        </p:spPr>
        <p:txBody>
          <a:bodyPr>
            <a:normAutofit/>
          </a:bodyPr>
          <a:lstStyle/>
          <a:p>
            <a:r>
              <a:rPr lang="en-US" sz="4000" b="1">
                <a:solidFill>
                  <a:srgbClr val="339966"/>
                </a:solidFill>
                <a:uFillTx/>
              </a:rPr>
              <a:t>Conceptual Overview</a:t>
            </a:r>
            <a:br>
              <a:rPr lang="en-US" sz="3200" b="1">
                <a:solidFill>
                  <a:srgbClr val="339966"/>
                </a:solidFill>
                <a:uFillTx/>
              </a:rPr>
            </a:br>
            <a:r>
              <a:rPr lang="en-US" sz="2200" b="1">
                <a:solidFill>
                  <a:schemeClr val="bg1">
                    <a:lumMod val="50000"/>
                  </a:schemeClr>
                </a:solidFill>
                <a:uFillTx/>
              </a:rPr>
              <a:t>Scope of the Project</a:t>
            </a:r>
            <a:endParaRPr lang="en-US" sz="2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7" name="Picture 2" descr="Image result for gefasoft logo svg">
            <a:extLst>
              <a:ext uri="{FF2B5EF4-FFF2-40B4-BE49-F238E27FC236}">
                <a16:creationId xmlns:a16="http://schemas.microsoft.com/office/drawing/2014/main" id="{3466CA97-B569-4185-9EF9-6EE0AE357A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/>
          <a:srcRect/>
          <a:stretch>
            <a:fillRect/>
          </a:stretch>
        </p:blipFill>
        <p:spPr bwMode="auto">
          <a:xfrm>
            <a:off x="10287816" y="341301"/>
            <a:ext cx="1641442" cy="358638"/>
          </a:xfrm>
          <a:prstGeom prst="rect">
            <a:avLst/>
          </a:prstGeom>
          <a:noFill/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B9764FF-A16E-4076-AC5B-EFEC2778BE30}"/>
              </a:ext>
            </a:extLst>
          </p:cNvPr>
          <p:cNvSpPr/>
          <p:nvPr/>
        </p:nvSpPr>
        <p:spPr>
          <a:xfrm>
            <a:off x="9215437" y="3133725"/>
            <a:ext cx="1533525" cy="17430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478DD2D-47AD-49E3-B36F-16FB29581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93C7F-59EB-4A3A-A30C-171723B2F31C}" type="slidenum">
              <a:rPr lang="en-US" smtClean="0">
                <a:uFillTx/>
              </a:rPr>
              <a:t>24</a:t>
            </a:fld>
            <a:endParaRPr lang="en-US">
              <a:uFillTx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8CD5957-0A7E-4124-BDBC-DC6BC2B057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673" y="1454062"/>
            <a:ext cx="11400653" cy="500162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BB559B8-DC53-412B-9F59-8C67185C3299}"/>
              </a:ext>
            </a:extLst>
          </p:cNvPr>
          <p:cNvSpPr/>
          <p:nvPr/>
        </p:nvSpPr>
        <p:spPr>
          <a:xfrm>
            <a:off x="9437077" y="1346030"/>
            <a:ext cx="2574924" cy="46776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8E3F416-470B-4AF6-93C4-FCDE4D2BF105}"/>
              </a:ext>
            </a:extLst>
          </p:cNvPr>
          <p:cNvSpPr/>
          <p:nvPr/>
        </p:nvSpPr>
        <p:spPr>
          <a:xfrm>
            <a:off x="8064501" y="1466762"/>
            <a:ext cx="2574924" cy="30671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6245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8B39B6F-E807-42E2-822D-E1A0934970FC}"/>
              </a:ext>
            </a:extLst>
          </p:cNvPr>
          <p:cNvSpPr/>
          <p:nvPr/>
        </p:nvSpPr>
        <p:spPr>
          <a:xfrm>
            <a:off x="280657" y="2752256"/>
            <a:ext cx="6672404" cy="22724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z</a:t>
            </a:r>
          </a:p>
        </p:txBody>
      </p:sp>
      <p:sp>
        <p:nvSpPr>
          <p:cNvPr id="12" name="Textfeld 12">
            <a:extLst>
              <a:ext uri="{FF2B5EF4-FFF2-40B4-BE49-F238E27FC236}">
                <a16:creationId xmlns:a16="http://schemas.microsoft.com/office/drawing/2014/main" id="{491E8974-F200-4D3C-B902-8E38E7C3A793}"/>
              </a:ext>
            </a:extLst>
          </p:cNvPr>
          <p:cNvSpPr txBox="1"/>
          <p:nvPr/>
        </p:nvSpPr>
        <p:spPr>
          <a:xfrm>
            <a:off x="2378504" y="2229036"/>
            <a:ext cx="2476710" cy="52322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de-DE" sz="2800" b="1">
                <a:solidFill>
                  <a:schemeClr val="bg2">
                    <a:lumMod val="75000"/>
                  </a:schemeClr>
                </a:solidFill>
              </a:rPr>
              <a:t>ProcAppCom</a:t>
            </a:r>
            <a:endParaRPr lang="de-DE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012" y="18256"/>
            <a:ext cx="11917976" cy="1004729"/>
          </a:xfrm>
        </p:spPr>
        <p:txBody>
          <a:bodyPr>
            <a:normAutofit/>
          </a:bodyPr>
          <a:lstStyle/>
          <a:p>
            <a:r>
              <a:rPr lang="en-US" sz="4000" b="1">
                <a:solidFill>
                  <a:srgbClr val="339966"/>
                </a:solidFill>
                <a:uFillTx/>
              </a:rPr>
              <a:t>Conceptual Overview</a:t>
            </a:r>
            <a:br>
              <a:rPr lang="en-US" sz="3200" b="1">
                <a:solidFill>
                  <a:srgbClr val="339966"/>
                </a:solidFill>
                <a:uFillTx/>
              </a:rPr>
            </a:br>
            <a:r>
              <a:rPr lang="en-US" sz="2200" b="1">
                <a:solidFill>
                  <a:schemeClr val="bg1">
                    <a:lumMod val="50000"/>
                  </a:schemeClr>
                </a:solidFill>
                <a:uFillTx/>
              </a:rPr>
              <a:t>Scope of the Project</a:t>
            </a:r>
            <a:endParaRPr lang="en-US" sz="2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7" name="Picture 2" descr="Image result for gefasoft logo svg">
            <a:extLst>
              <a:ext uri="{FF2B5EF4-FFF2-40B4-BE49-F238E27FC236}">
                <a16:creationId xmlns:a16="http://schemas.microsoft.com/office/drawing/2014/main" id="{3466CA97-B569-4185-9EF9-6EE0AE357A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/>
          <a:srcRect/>
          <a:stretch>
            <a:fillRect/>
          </a:stretch>
        </p:blipFill>
        <p:spPr bwMode="auto">
          <a:xfrm>
            <a:off x="10287816" y="341301"/>
            <a:ext cx="1641442" cy="358638"/>
          </a:xfrm>
          <a:prstGeom prst="rect">
            <a:avLst/>
          </a:prstGeom>
          <a:noFill/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B9764FF-A16E-4076-AC5B-EFEC2778BE30}"/>
              </a:ext>
            </a:extLst>
          </p:cNvPr>
          <p:cNvSpPr/>
          <p:nvPr/>
        </p:nvSpPr>
        <p:spPr>
          <a:xfrm>
            <a:off x="9215437" y="3133725"/>
            <a:ext cx="1533525" cy="17430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478DD2D-47AD-49E3-B36F-16FB29581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93C7F-59EB-4A3A-A30C-171723B2F31C}" type="slidenum">
              <a:rPr lang="en-US" smtClean="0">
                <a:uFillTx/>
              </a:rPr>
              <a:t>25</a:t>
            </a:fld>
            <a:endParaRPr lang="en-US">
              <a:uFillTx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8CD5957-0A7E-4124-BDBC-DC6BC2B057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673" y="1454062"/>
            <a:ext cx="11400653" cy="500162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BB559B8-DC53-412B-9F59-8C67185C3299}"/>
              </a:ext>
            </a:extLst>
          </p:cNvPr>
          <p:cNvSpPr/>
          <p:nvPr/>
        </p:nvSpPr>
        <p:spPr>
          <a:xfrm>
            <a:off x="9448800" y="1346030"/>
            <a:ext cx="2574924" cy="29059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8E3F416-470B-4AF6-93C4-FCDE4D2BF105}"/>
              </a:ext>
            </a:extLst>
          </p:cNvPr>
          <p:cNvSpPr/>
          <p:nvPr/>
        </p:nvSpPr>
        <p:spPr>
          <a:xfrm>
            <a:off x="8064501" y="1466762"/>
            <a:ext cx="2574924" cy="30671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CDF817F-D80B-45D3-86F4-53F3CAC42CC8}"/>
              </a:ext>
            </a:extLst>
          </p:cNvPr>
          <p:cNvSpPr/>
          <p:nvPr/>
        </p:nvSpPr>
        <p:spPr>
          <a:xfrm>
            <a:off x="11237905" y="3615397"/>
            <a:ext cx="624204" cy="8642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0877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8B39B6F-E807-42E2-822D-E1A0934970FC}"/>
              </a:ext>
            </a:extLst>
          </p:cNvPr>
          <p:cNvSpPr/>
          <p:nvPr/>
        </p:nvSpPr>
        <p:spPr>
          <a:xfrm>
            <a:off x="280657" y="2752256"/>
            <a:ext cx="6672404" cy="22724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z</a:t>
            </a:r>
          </a:p>
        </p:txBody>
      </p:sp>
      <p:sp>
        <p:nvSpPr>
          <p:cNvPr id="12" name="Textfeld 12">
            <a:extLst>
              <a:ext uri="{FF2B5EF4-FFF2-40B4-BE49-F238E27FC236}">
                <a16:creationId xmlns:a16="http://schemas.microsoft.com/office/drawing/2014/main" id="{491E8974-F200-4D3C-B902-8E38E7C3A793}"/>
              </a:ext>
            </a:extLst>
          </p:cNvPr>
          <p:cNvSpPr txBox="1"/>
          <p:nvPr/>
        </p:nvSpPr>
        <p:spPr>
          <a:xfrm>
            <a:off x="2378504" y="2229036"/>
            <a:ext cx="2476710" cy="52322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de-DE" sz="2800" b="1">
                <a:solidFill>
                  <a:schemeClr val="bg2">
                    <a:lumMod val="75000"/>
                  </a:schemeClr>
                </a:solidFill>
              </a:rPr>
              <a:t>ProcAppCom</a:t>
            </a:r>
            <a:endParaRPr lang="de-DE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012" y="18256"/>
            <a:ext cx="11917976" cy="1004729"/>
          </a:xfrm>
        </p:spPr>
        <p:txBody>
          <a:bodyPr>
            <a:normAutofit/>
          </a:bodyPr>
          <a:lstStyle/>
          <a:p>
            <a:r>
              <a:rPr lang="en-US" sz="4000" b="1">
                <a:solidFill>
                  <a:srgbClr val="339966"/>
                </a:solidFill>
                <a:uFillTx/>
              </a:rPr>
              <a:t>Conceptual Overview</a:t>
            </a:r>
            <a:br>
              <a:rPr lang="en-US" sz="3200" b="1">
                <a:solidFill>
                  <a:srgbClr val="339966"/>
                </a:solidFill>
                <a:uFillTx/>
              </a:rPr>
            </a:br>
            <a:r>
              <a:rPr lang="en-US" sz="2200" b="1">
                <a:solidFill>
                  <a:schemeClr val="bg1">
                    <a:lumMod val="50000"/>
                  </a:schemeClr>
                </a:solidFill>
                <a:uFillTx/>
              </a:rPr>
              <a:t>Scope of the Project</a:t>
            </a:r>
            <a:endParaRPr lang="en-US" sz="2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7" name="Picture 2" descr="Image result for gefasoft logo svg">
            <a:extLst>
              <a:ext uri="{FF2B5EF4-FFF2-40B4-BE49-F238E27FC236}">
                <a16:creationId xmlns:a16="http://schemas.microsoft.com/office/drawing/2014/main" id="{3466CA97-B569-4185-9EF9-6EE0AE357A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/>
          <a:srcRect/>
          <a:stretch>
            <a:fillRect/>
          </a:stretch>
        </p:blipFill>
        <p:spPr bwMode="auto">
          <a:xfrm>
            <a:off x="10287816" y="341301"/>
            <a:ext cx="1641442" cy="358638"/>
          </a:xfrm>
          <a:prstGeom prst="rect">
            <a:avLst/>
          </a:prstGeom>
          <a:noFill/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B9764FF-A16E-4076-AC5B-EFEC2778BE30}"/>
              </a:ext>
            </a:extLst>
          </p:cNvPr>
          <p:cNvSpPr/>
          <p:nvPr/>
        </p:nvSpPr>
        <p:spPr>
          <a:xfrm>
            <a:off x="9215437" y="3133725"/>
            <a:ext cx="1533525" cy="17430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478DD2D-47AD-49E3-B36F-16FB29581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93C7F-59EB-4A3A-A30C-171723B2F31C}" type="slidenum">
              <a:rPr lang="en-US" smtClean="0">
                <a:uFillTx/>
              </a:rPr>
              <a:t>26</a:t>
            </a:fld>
            <a:endParaRPr lang="en-US">
              <a:uFillTx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8CD5957-0A7E-4124-BDBC-DC6BC2B057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673" y="1454062"/>
            <a:ext cx="11400653" cy="500162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8E3F416-470B-4AF6-93C4-FCDE4D2BF105}"/>
              </a:ext>
            </a:extLst>
          </p:cNvPr>
          <p:cNvSpPr/>
          <p:nvPr/>
        </p:nvSpPr>
        <p:spPr>
          <a:xfrm>
            <a:off x="8064501" y="2675040"/>
            <a:ext cx="2574924" cy="18588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0451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37EEB6B-EA56-4C3F-922B-1703E5E4C16B}"/>
              </a:ext>
            </a:extLst>
          </p:cNvPr>
          <p:cNvSpPr/>
          <p:nvPr/>
        </p:nvSpPr>
        <p:spPr>
          <a:xfrm>
            <a:off x="280657" y="2752256"/>
            <a:ext cx="6672404" cy="22724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z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80C183A-D649-447A-A5C5-1151F27090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673" y="1454062"/>
            <a:ext cx="11400653" cy="500162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012" y="18256"/>
            <a:ext cx="11917976" cy="1004729"/>
          </a:xfrm>
        </p:spPr>
        <p:txBody>
          <a:bodyPr>
            <a:normAutofit/>
          </a:bodyPr>
          <a:lstStyle/>
          <a:p>
            <a:r>
              <a:rPr lang="en-US" sz="4000" b="1">
                <a:solidFill>
                  <a:srgbClr val="339966"/>
                </a:solidFill>
                <a:uFillTx/>
              </a:rPr>
              <a:t>Conceptual Overview</a:t>
            </a:r>
            <a:br>
              <a:rPr lang="en-US" sz="3200" b="1">
                <a:solidFill>
                  <a:srgbClr val="339966"/>
                </a:solidFill>
                <a:uFillTx/>
              </a:rPr>
            </a:br>
            <a:r>
              <a:rPr lang="en-US" sz="2200" b="1">
                <a:solidFill>
                  <a:schemeClr val="bg1">
                    <a:lumMod val="50000"/>
                  </a:schemeClr>
                </a:solidFill>
                <a:uFillTx/>
              </a:rPr>
              <a:t>Scope of the Project</a:t>
            </a:r>
            <a:endParaRPr lang="en-US" sz="2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7" name="Picture 2" descr="Image result for gefasoft logo svg">
            <a:extLst>
              <a:ext uri="{FF2B5EF4-FFF2-40B4-BE49-F238E27FC236}">
                <a16:creationId xmlns:a16="http://schemas.microsoft.com/office/drawing/2014/main" id="{3466CA97-B569-4185-9EF9-6EE0AE357A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/>
          <a:srcRect/>
          <a:stretch>
            <a:fillRect/>
          </a:stretch>
        </p:blipFill>
        <p:spPr bwMode="auto">
          <a:xfrm>
            <a:off x="10287816" y="341301"/>
            <a:ext cx="1641442" cy="358638"/>
          </a:xfrm>
          <a:prstGeom prst="rect">
            <a:avLst/>
          </a:prstGeom>
          <a:noFill/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478DD2D-47AD-49E3-B36F-16FB29581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93C7F-59EB-4A3A-A30C-171723B2F31C}" type="slidenum">
              <a:rPr lang="en-US" smtClean="0">
                <a:uFillTx/>
              </a:rPr>
              <a:t>27</a:t>
            </a:fld>
            <a:endParaRPr lang="en-US">
              <a:uFillTx/>
            </a:endParaRPr>
          </a:p>
        </p:txBody>
      </p:sp>
      <p:sp>
        <p:nvSpPr>
          <p:cNvPr id="8" name="Textfeld 12">
            <a:extLst>
              <a:ext uri="{FF2B5EF4-FFF2-40B4-BE49-F238E27FC236}">
                <a16:creationId xmlns:a16="http://schemas.microsoft.com/office/drawing/2014/main" id="{D773271A-939E-4B61-8F53-71CCAC7A3FFA}"/>
              </a:ext>
            </a:extLst>
          </p:cNvPr>
          <p:cNvSpPr txBox="1"/>
          <p:nvPr/>
        </p:nvSpPr>
        <p:spPr>
          <a:xfrm>
            <a:off x="2378504" y="2229036"/>
            <a:ext cx="2476710" cy="52322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de-DE" sz="2800" b="1">
                <a:solidFill>
                  <a:schemeClr val="bg2">
                    <a:lumMod val="75000"/>
                  </a:schemeClr>
                </a:solidFill>
              </a:rPr>
              <a:t>ProcAppCom</a:t>
            </a:r>
            <a:endParaRPr lang="de-DE" sz="2800" b="1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28672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DBA6985-ABEA-40D8-B0F9-CB9B109631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533" y="1118919"/>
            <a:ext cx="10047600" cy="554475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012" y="18256"/>
            <a:ext cx="11917976" cy="1004729"/>
          </a:xfrm>
        </p:spPr>
        <p:txBody>
          <a:bodyPr>
            <a:normAutofit/>
          </a:bodyPr>
          <a:lstStyle/>
          <a:p>
            <a:r>
              <a:rPr lang="en-US" sz="4000" b="1">
                <a:solidFill>
                  <a:srgbClr val="339966"/>
                </a:solidFill>
                <a:uFillTx/>
              </a:rPr>
              <a:t>Software Architechture</a:t>
            </a:r>
            <a:br>
              <a:rPr lang="en-US" sz="3200" b="1">
                <a:solidFill>
                  <a:srgbClr val="339966"/>
                </a:solidFill>
                <a:uFillTx/>
              </a:rPr>
            </a:br>
            <a:r>
              <a:rPr lang="en-US" sz="2200" b="1">
                <a:solidFill>
                  <a:schemeClr val="bg1">
                    <a:lumMod val="50000"/>
                  </a:schemeClr>
                </a:solidFill>
                <a:uFillTx/>
              </a:rPr>
              <a:t>Initial Situation</a:t>
            </a:r>
            <a:endParaRPr lang="en-US" sz="2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7" name="Picture 2" descr="Image result for gefasoft logo svg">
            <a:extLst>
              <a:ext uri="{FF2B5EF4-FFF2-40B4-BE49-F238E27FC236}">
                <a16:creationId xmlns:a16="http://schemas.microsoft.com/office/drawing/2014/main" id="{3466CA97-B569-4185-9EF9-6EE0AE357A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/>
          <a:srcRect/>
          <a:stretch>
            <a:fillRect/>
          </a:stretch>
        </p:blipFill>
        <p:spPr bwMode="auto">
          <a:xfrm>
            <a:off x="10287816" y="341301"/>
            <a:ext cx="1641442" cy="358638"/>
          </a:xfrm>
          <a:prstGeom prst="rect">
            <a:avLst/>
          </a:prstGeom>
          <a:noFill/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B9764FF-A16E-4076-AC5B-EFEC2778BE30}"/>
              </a:ext>
            </a:extLst>
          </p:cNvPr>
          <p:cNvSpPr/>
          <p:nvPr/>
        </p:nvSpPr>
        <p:spPr>
          <a:xfrm>
            <a:off x="9215437" y="3133725"/>
            <a:ext cx="1533525" cy="17430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AD245ED-789E-4B75-AA05-FBDBAC4B6C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93C7F-59EB-4A3A-A30C-171723B2F31C}" type="slidenum">
              <a:rPr lang="en-US" smtClean="0">
                <a:uFillTx/>
              </a:rPr>
              <a:t>28</a:t>
            </a:fld>
            <a:endParaRPr lang="en-US">
              <a:uFillTx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B218851-9C42-4C75-9596-2482CD0F64C4}"/>
              </a:ext>
            </a:extLst>
          </p:cNvPr>
          <p:cNvSpPr/>
          <p:nvPr/>
        </p:nvSpPr>
        <p:spPr>
          <a:xfrm>
            <a:off x="1113951" y="1409229"/>
            <a:ext cx="2226777" cy="2302691"/>
          </a:xfrm>
          <a:prstGeom prst="rect">
            <a:avLst/>
          </a:prstGeom>
          <a:solidFill>
            <a:schemeClr val="bg1">
              <a:lumMod val="85000"/>
              <a:alpha val="23137"/>
            </a:schemeClr>
          </a:soli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C7D668A-FD4A-4FCF-BE99-3543DA059BB2}"/>
              </a:ext>
            </a:extLst>
          </p:cNvPr>
          <p:cNvSpPr/>
          <p:nvPr/>
        </p:nvSpPr>
        <p:spPr>
          <a:xfrm>
            <a:off x="1104899" y="4083114"/>
            <a:ext cx="2226777" cy="2526056"/>
          </a:xfrm>
          <a:prstGeom prst="rect">
            <a:avLst/>
          </a:prstGeom>
          <a:solidFill>
            <a:schemeClr val="bg1">
              <a:lumMod val="85000"/>
              <a:alpha val="23137"/>
            </a:schemeClr>
          </a:soli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8271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DBA6985-ABEA-40D8-B0F9-CB9B109631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533" y="1118919"/>
            <a:ext cx="10047600" cy="554475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012" y="18256"/>
            <a:ext cx="11917976" cy="1004729"/>
          </a:xfrm>
        </p:spPr>
        <p:txBody>
          <a:bodyPr>
            <a:normAutofit/>
          </a:bodyPr>
          <a:lstStyle/>
          <a:p>
            <a:r>
              <a:rPr lang="en-US" sz="4000" b="1">
                <a:solidFill>
                  <a:srgbClr val="339966"/>
                </a:solidFill>
                <a:uFillTx/>
              </a:rPr>
              <a:t>Software Architechture</a:t>
            </a:r>
            <a:br>
              <a:rPr lang="en-US" sz="3200" b="1">
                <a:solidFill>
                  <a:srgbClr val="339966"/>
                </a:solidFill>
                <a:uFillTx/>
              </a:rPr>
            </a:br>
            <a:r>
              <a:rPr lang="en-US" sz="2200" b="1">
                <a:solidFill>
                  <a:schemeClr val="bg1">
                    <a:lumMod val="50000"/>
                  </a:schemeClr>
                </a:solidFill>
                <a:uFillTx/>
              </a:rPr>
              <a:t>Scope of this Project</a:t>
            </a:r>
            <a:endParaRPr lang="en-US" sz="2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7" name="Picture 2" descr="Image result for gefasoft logo svg">
            <a:extLst>
              <a:ext uri="{FF2B5EF4-FFF2-40B4-BE49-F238E27FC236}">
                <a16:creationId xmlns:a16="http://schemas.microsoft.com/office/drawing/2014/main" id="{3466CA97-B569-4185-9EF9-6EE0AE357A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/>
          <a:srcRect/>
          <a:stretch>
            <a:fillRect/>
          </a:stretch>
        </p:blipFill>
        <p:spPr bwMode="auto">
          <a:xfrm>
            <a:off x="10287816" y="341301"/>
            <a:ext cx="1641442" cy="358638"/>
          </a:xfrm>
          <a:prstGeom prst="rect">
            <a:avLst/>
          </a:prstGeom>
          <a:noFill/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B9764FF-A16E-4076-AC5B-EFEC2778BE30}"/>
              </a:ext>
            </a:extLst>
          </p:cNvPr>
          <p:cNvSpPr/>
          <p:nvPr/>
        </p:nvSpPr>
        <p:spPr>
          <a:xfrm>
            <a:off x="9215437" y="3133725"/>
            <a:ext cx="1533525" cy="17430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4C1777F-5D2E-4FFD-B05C-12C9D3666BFE}"/>
              </a:ext>
            </a:extLst>
          </p:cNvPr>
          <p:cNvSpPr/>
          <p:nvPr/>
        </p:nvSpPr>
        <p:spPr>
          <a:xfrm>
            <a:off x="3739151" y="1400175"/>
            <a:ext cx="7347950" cy="5208019"/>
          </a:xfrm>
          <a:prstGeom prst="rect">
            <a:avLst/>
          </a:prstGeom>
          <a:solidFill>
            <a:srgbClr val="FFFF00">
              <a:alpha val="23137"/>
            </a:srgbClr>
          </a:soli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D07D1C-6BD1-4549-92E7-D341EEA6B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93C7F-59EB-4A3A-A30C-171723B2F31C}" type="slidenum">
              <a:rPr lang="en-US" smtClean="0">
                <a:uFillTx/>
              </a:rPr>
              <a:t>29</a:t>
            </a:fld>
            <a:endParaRPr lang="en-US">
              <a:uFillTx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2312038-A212-4029-970F-578A977F65E3}"/>
              </a:ext>
            </a:extLst>
          </p:cNvPr>
          <p:cNvSpPr/>
          <p:nvPr/>
        </p:nvSpPr>
        <p:spPr>
          <a:xfrm>
            <a:off x="1113951" y="1409229"/>
            <a:ext cx="2226777" cy="2302691"/>
          </a:xfrm>
          <a:prstGeom prst="rect">
            <a:avLst/>
          </a:prstGeom>
          <a:solidFill>
            <a:schemeClr val="bg1">
              <a:lumMod val="85000"/>
              <a:alpha val="23137"/>
            </a:schemeClr>
          </a:soli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AD4A297-A462-4107-B500-C44C8ABDF6BB}"/>
              </a:ext>
            </a:extLst>
          </p:cNvPr>
          <p:cNvSpPr/>
          <p:nvPr/>
        </p:nvSpPr>
        <p:spPr>
          <a:xfrm>
            <a:off x="1104899" y="4083114"/>
            <a:ext cx="2226777" cy="2526056"/>
          </a:xfrm>
          <a:prstGeom prst="rect">
            <a:avLst/>
          </a:prstGeom>
          <a:solidFill>
            <a:schemeClr val="bg1">
              <a:lumMod val="85000"/>
              <a:alpha val="23137"/>
            </a:schemeClr>
          </a:soli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2097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012" y="18256"/>
            <a:ext cx="11917976" cy="1004729"/>
          </a:xfrm>
        </p:spPr>
        <p:txBody>
          <a:bodyPr>
            <a:normAutofit/>
          </a:bodyPr>
          <a:lstStyle/>
          <a:p>
            <a:r>
              <a:rPr lang="en-US" sz="4000" b="1">
                <a:solidFill>
                  <a:srgbClr val="339966"/>
                </a:solidFill>
              </a:rPr>
              <a:t>Introduction</a:t>
            </a:r>
            <a:br>
              <a:rPr lang="en-US" sz="3200" b="1">
                <a:solidFill>
                  <a:srgbClr val="339966"/>
                </a:solidFill>
                <a:uFillTx/>
              </a:rPr>
            </a:br>
            <a:r>
              <a:rPr lang="en-US" sz="2200" b="1">
                <a:solidFill>
                  <a:schemeClr val="bg1">
                    <a:lumMod val="50000"/>
                  </a:schemeClr>
                </a:solidFill>
                <a:uFillTx/>
              </a:rPr>
              <a:t>Motivation</a:t>
            </a:r>
            <a:endParaRPr lang="en-US" sz="2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9" name="Picture 2" descr="Image result for gefasoft logo svg"/>
          <p:cNvPicPr>
            <a:picLocks noChangeAspect="1" noChangeArrowheads="1"/>
          </p:cNvPicPr>
          <p:nvPr/>
        </p:nvPicPr>
        <p:blipFill>
          <a:blip r:embed="rId3" cstate="hqprint"/>
          <a:srcRect/>
          <a:stretch>
            <a:fillRect/>
          </a:stretch>
        </p:blipFill>
        <p:spPr bwMode="auto">
          <a:xfrm>
            <a:off x="10287816" y="341301"/>
            <a:ext cx="1641442" cy="358638"/>
          </a:xfrm>
          <a:prstGeom prst="rect">
            <a:avLst/>
          </a:prstGeom>
          <a:noFill/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ED2F716-FDFD-4110-A3F5-736217C04E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012" y="1683395"/>
            <a:ext cx="11071878" cy="5156349"/>
          </a:xfrm>
        </p:spPr>
        <p:txBody>
          <a:bodyPr>
            <a:normAutofit/>
          </a:bodyPr>
          <a:lstStyle/>
          <a:p>
            <a:pPr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US" sz="3200"/>
              <a:t>Frequent technical changes</a:t>
            </a:r>
            <a:endParaRPr lang="en-GB" sz="32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46A60F-3A90-40EF-85BB-36C2FC60F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93C7F-59EB-4A3A-A30C-171723B2F31C}" type="slidenum">
              <a:rPr lang="en-US" smtClean="0">
                <a:uFillTx/>
              </a:rPr>
              <a:t>3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7029204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DBA6985-ABEA-40D8-B0F9-CB9B109631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533" y="1118919"/>
            <a:ext cx="10047600" cy="554475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012" y="18256"/>
            <a:ext cx="11917976" cy="1004729"/>
          </a:xfrm>
        </p:spPr>
        <p:txBody>
          <a:bodyPr>
            <a:normAutofit/>
          </a:bodyPr>
          <a:lstStyle/>
          <a:p>
            <a:r>
              <a:rPr lang="en-US" sz="4000" b="1">
                <a:solidFill>
                  <a:srgbClr val="339966"/>
                </a:solidFill>
                <a:uFillTx/>
              </a:rPr>
              <a:t>Software Architechture</a:t>
            </a:r>
            <a:br>
              <a:rPr lang="en-US" sz="3200" b="1">
                <a:solidFill>
                  <a:srgbClr val="339966"/>
                </a:solidFill>
                <a:uFillTx/>
              </a:rPr>
            </a:br>
            <a:r>
              <a:rPr lang="en-US" sz="2200" b="1">
                <a:solidFill>
                  <a:schemeClr val="bg1">
                    <a:lumMod val="50000"/>
                  </a:schemeClr>
                </a:solidFill>
                <a:uFillTx/>
              </a:rPr>
              <a:t>P&amp;ID Shapes Library</a:t>
            </a:r>
            <a:endParaRPr lang="en-US" sz="2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7" name="Picture 2" descr="Image result for gefasoft logo svg">
            <a:extLst>
              <a:ext uri="{FF2B5EF4-FFF2-40B4-BE49-F238E27FC236}">
                <a16:creationId xmlns:a16="http://schemas.microsoft.com/office/drawing/2014/main" id="{3466CA97-B569-4185-9EF9-6EE0AE357A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/>
          <a:srcRect/>
          <a:stretch>
            <a:fillRect/>
          </a:stretch>
        </p:blipFill>
        <p:spPr bwMode="auto">
          <a:xfrm>
            <a:off x="10287816" y="341301"/>
            <a:ext cx="1641442" cy="358638"/>
          </a:xfrm>
          <a:prstGeom prst="rect">
            <a:avLst/>
          </a:prstGeom>
          <a:noFill/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1F926F-5F11-4ABF-BF67-ABEA743EE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93C7F-59EB-4A3A-A30C-171723B2F31C}" type="slidenum">
              <a:rPr lang="en-US" smtClean="0">
                <a:uFillTx/>
              </a:rPr>
              <a:t>30</a:t>
            </a:fld>
            <a:endParaRPr lang="en-US">
              <a:uFillTx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BD72EC0-E65A-4B30-9FE7-673E7C395ADA}"/>
              </a:ext>
            </a:extLst>
          </p:cNvPr>
          <p:cNvSpPr/>
          <p:nvPr/>
        </p:nvSpPr>
        <p:spPr>
          <a:xfrm>
            <a:off x="1113951" y="1409229"/>
            <a:ext cx="2226777" cy="2302691"/>
          </a:xfrm>
          <a:prstGeom prst="rect">
            <a:avLst/>
          </a:prstGeom>
          <a:solidFill>
            <a:schemeClr val="bg1">
              <a:lumMod val="85000"/>
              <a:alpha val="23137"/>
            </a:schemeClr>
          </a:soli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7EA8A0A-C5D7-4725-B7BF-98BE8E342777}"/>
              </a:ext>
            </a:extLst>
          </p:cNvPr>
          <p:cNvSpPr/>
          <p:nvPr/>
        </p:nvSpPr>
        <p:spPr>
          <a:xfrm>
            <a:off x="1104899" y="4083114"/>
            <a:ext cx="2226777" cy="2526056"/>
          </a:xfrm>
          <a:prstGeom prst="rect">
            <a:avLst/>
          </a:prstGeom>
          <a:solidFill>
            <a:schemeClr val="bg1">
              <a:lumMod val="85000"/>
              <a:alpha val="23137"/>
            </a:schemeClr>
          </a:soli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2502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4027587-7E43-4647-814A-193F07715C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534" y="1118919"/>
            <a:ext cx="10047600" cy="554475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012" y="18256"/>
            <a:ext cx="11917976" cy="1004729"/>
          </a:xfrm>
        </p:spPr>
        <p:txBody>
          <a:bodyPr>
            <a:normAutofit/>
          </a:bodyPr>
          <a:lstStyle/>
          <a:p>
            <a:r>
              <a:rPr lang="en-US" sz="4000" b="1">
                <a:solidFill>
                  <a:srgbClr val="339966"/>
                </a:solidFill>
                <a:uFillTx/>
              </a:rPr>
              <a:t>Software Architechture</a:t>
            </a:r>
            <a:br>
              <a:rPr lang="en-US" sz="3200" b="1">
                <a:solidFill>
                  <a:srgbClr val="339966"/>
                </a:solidFill>
                <a:uFillTx/>
              </a:rPr>
            </a:br>
            <a:r>
              <a:rPr lang="en-US" sz="2200" b="1">
                <a:solidFill>
                  <a:schemeClr val="bg1">
                    <a:lumMod val="50000"/>
                  </a:schemeClr>
                </a:solidFill>
              </a:rPr>
              <a:t>P&amp;ID Shapes Library</a:t>
            </a:r>
            <a:endParaRPr lang="en-US" sz="2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7" name="Picture 2" descr="Image result for gefasoft logo svg">
            <a:extLst>
              <a:ext uri="{FF2B5EF4-FFF2-40B4-BE49-F238E27FC236}">
                <a16:creationId xmlns:a16="http://schemas.microsoft.com/office/drawing/2014/main" id="{3466CA97-B569-4185-9EF9-6EE0AE357A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/>
          <a:srcRect/>
          <a:stretch>
            <a:fillRect/>
          </a:stretch>
        </p:blipFill>
        <p:spPr bwMode="auto">
          <a:xfrm>
            <a:off x="10287816" y="341301"/>
            <a:ext cx="1641442" cy="358638"/>
          </a:xfrm>
          <a:prstGeom prst="rect">
            <a:avLst/>
          </a:prstGeom>
          <a:noFill/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6B03CBC2-B367-44AE-8861-5ADF63A17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93C7F-59EB-4A3A-A30C-171723B2F31C}" type="slidenum">
              <a:rPr lang="en-US" smtClean="0">
                <a:uFillTx/>
              </a:rPr>
              <a:t>31</a:t>
            </a:fld>
            <a:endParaRPr lang="en-US">
              <a:uFillTx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7BD3F0B-4EF2-4FBF-8D5F-F5F23A0D3AC6}"/>
              </a:ext>
            </a:extLst>
          </p:cNvPr>
          <p:cNvSpPr/>
          <p:nvPr/>
        </p:nvSpPr>
        <p:spPr>
          <a:xfrm>
            <a:off x="1113951" y="1409229"/>
            <a:ext cx="2226777" cy="2302691"/>
          </a:xfrm>
          <a:prstGeom prst="rect">
            <a:avLst/>
          </a:prstGeom>
          <a:solidFill>
            <a:schemeClr val="bg1">
              <a:lumMod val="85000"/>
              <a:alpha val="23137"/>
            </a:schemeClr>
          </a:soli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8372955-5267-4877-8DB5-0F1A558E558D}"/>
              </a:ext>
            </a:extLst>
          </p:cNvPr>
          <p:cNvSpPr/>
          <p:nvPr/>
        </p:nvSpPr>
        <p:spPr>
          <a:xfrm>
            <a:off x="1104899" y="4083114"/>
            <a:ext cx="2226777" cy="2526056"/>
          </a:xfrm>
          <a:prstGeom prst="rect">
            <a:avLst/>
          </a:prstGeom>
          <a:solidFill>
            <a:schemeClr val="bg1">
              <a:lumMod val="85000"/>
              <a:alpha val="23137"/>
            </a:schemeClr>
          </a:soli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7522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4027587-7E43-4647-814A-193F07715C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534" y="1118919"/>
            <a:ext cx="10047600" cy="554475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012" y="18256"/>
            <a:ext cx="11917976" cy="1004729"/>
          </a:xfrm>
        </p:spPr>
        <p:txBody>
          <a:bodyPr>
            <a:normAutofit/>
          </a:bodyPr>
          <a:lstStyle/>
          <a:p>
            <a:r>
              <a:rPr lang="en-US" sz="4000" b="1">
                <a:solidFill>
                  <a:srgbClr val="339966"/>
                </a:solidFill>
                <a:uFillTx/>
              </a:rPr>
              <a:t>Software Architechture</a:t>
            </a:r>
            <a:br>
              <a:rPr lang="en-US" sz="3200" b="1">
                <a:solidFill>
                  <a:srgbClr val="339966"/>
                </a:solidFill>
                <a:uFillTx/>
              </a:rPr>
            </a:br>
            <a:r>
              <a:rPr lang="en-US" sz="2200" b="1">
                <a:solidFill>
                  <a:schemeClr val="bg1">
                    <a:lumMod val="50000"/>
                  </a:schemeClr>
                </a:solidFill>
              </a:rPr>
              <a:t>P&amp;ID Shapes Library</a:t>
            </a:r>
            <a:endParaRPr lang="en-US" sz="2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7" name="Picture 2" descr="Image result for gefasoft logo svg">
            <a:extLst>
              <a:ext uri="{FF2B5EF4-FFF2-40B4-BE49-F238E27FC236}">
                <a16:creationId xmlns:a16="http://schemas.microsoft.com/office/drawing/2014/main" id="{3466CA97-B569-4185-9EF9-6EE0AE357A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/>
          <a:srcRect/>
          <a:stretch>
            <a:fillRect/>
          </a:stretch>
        </p:blipFill>
        <p:spPr bwMode="auto">
          <a:xfrm>
            <a:off x="10287816" y="341301"/>
            <a:ext cx="1641442" cy="358638"/>
          </a:xfrm>
          <a:prstGeom prst="rect">
            <a:avLst/>
          </a:prstGeom>
          <a:noFill/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6B03CBC2-B367-44AE-8861-5ADF63A17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93C7F-59EB-4A3A-A30C-171723B2F31C}" type="slidenum">
              <a:rPr lang="en-US" smtClean="0">
                <a:uFillTx/>
              </a:rPr>
              <a:t>32</a:t>
            </a:fld>
            <a:endParaRPr lang="en-US">
              <a:uFillTx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7BD3F0B-4EF2-4FBF-8D5F-F5F23A0D3AC6}"/>
              </a:ext>
            </a:extLst>
          </p:cNvPr>
          <p:cNvSpPr/>
          <p:nvPr/>
        </p:nvSpPr>
        <p:spPr>
          <a:xfrm>
            <a:off x="1113951" y="1409229"/>
            <a:ext cx="2226777" cy="2302691"/>
          </a:xfrm>
          <a:prstGeom prst="rect">
            <a:avLst/>
          </a:prstGeom>
          <a:solidFill>
            <a:schemeClr val="bg1">
              <a:lumMod val="85000"/>
              <a:alpha val="23137"/>
            </a:schemeClr>
          </a:soli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8372955-5267-4877-8DB5-0F1A558E558D}"/>
              </a:ext>
            </a:extLst>
          </p:cNvPr>
          <p:cNvSpPr/>
          <p:nvPr/>
        </p:nvSpPr>
        <p:spPr>
          <a:xfrm>
            <a:off x="1104899" y="4083114"/>
            <a:ext cx="2226777" cy="2526056"/>
          </a:xfrm>
          <a:prstGeom prst="rect">
            <a:avLst/>
          </a:prstGeom>
          <a:solidFill>
            <a:schemeClr val="bg1">
              <a:lumMod val="85000"/>
              <a:alpha val="23137"/>
            </a:schemeClr>
          </a:soli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24B25BA-6396-4D95-BA93-1F8FBA85733F}"/>
              </a:ext>
            </a:extLst>
          </p:cNvPr>
          <p:cNvSpPr/>
          <p:nvPr/>
        </p:nvSpPr>
        <p:spPr>
          <a:xfrm>
            <a:off x="9555479" y="3429000"/>
            <a:ext cx="975361" cy="1223010"/>
          </a:xfrm>
          <a:prstGeom prst="rect">
            <a:avLst/>
          </a:prstGeom>
          <a:solidFill>
            <a:srgbClr val="7F7F7F">
              <a:alpha val="74902"/>
            </a:srgbClr>
          </a:soli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>
                <a:solidFill>
                  <a:schemeClr val="tx1"/>
                </a:solidFill>
              </a:rPr>
              <a:t>?</a:t>
            </a:r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45180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FC9D9BC-5530-407A-B242-C99C01C18B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3994" y="3090036"/>
            <a:ext cx="8327888" cy="176477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012" y="18256"/>
            <a:ext cx="11917976" cy="1004729"/>
          </a:xfrm>
        </p:spPr>
        <p:txBody>
          <a:bodyPr>
            <a:normAutofit/>
          </a:bodyPr>
          <a:lstStyle/>
          <a:p>
            <a:r>
              <a:rPr lang="en-US" sz="4000" b="1">
                <a:solidFill>
                  <a:srgbClr val="339966"/>
                </a:solidFill>
              </a:rPr>
              <a:t>P&amp;ID Shapes Library</a:t>
            </a:r>
            <a:br>
              <a:rPr lang="en-US" sz="3200" b="1">
                <a:solidFill>
                  <a:srgbClr val="339966"/>
                </a:solidFill>
                <a:uFillTx/>
              </a:rPr>
            </a:br>
            <a:r>
              <a:rPr lang="en-US" sz="2200" b="1">
                <a:solidFill>
                  <a:schemeClr val="bg1">
                    <a:lumMod val="50000"/>
                  </a:schemeClr>
                </a:solidFill>
              </a:rPr>
              <a:t>Objected-oriented Abstraction of Shapes</a:t>
            </a:r>
            <a:endParaRPr lang="en-US" sz="2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9" name="Picture 2" descr="Image result for gefasoft logo svg"/>
          <p:cNvPicPr>
            <a:picLocks noChangeAspect="1" noChangeArrowheads="1"/>
          </p:cNvPicPr>
          <p:nvPr/>
        </p:nvPicPr>
        <p:blipFill>
          <a:blip r:embed="rId4" cstate="hqprint"/>
          <a:srcRect/>
          <a:stretch>
            <a:fillRect/>
          </a:stretch>
        </p:blipFill>
        <p:spPr bwMode="auto">
          <a:xfrm>
            <a:off x="10287816" y="341301"/>
            <a:ext cx="1641442" cy="358638"/>
          </a:xfrm>
          <a:prstGeom prst="rect">
            <a:avLst/>
          </a:prstGeom>
          <a:noFill/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34B1B6C-AC7F-473F-9CDB-1A1A79114A9C}"/>
              </a:ext>
            </a:extLst>
          </p:cNvPr>
          <p:cNvSpPr/>
          <p:nvPr/>
        </p:nvSpPr>
        <p:spPr>
          <a:xfrm>
            <a:off x="8018213" y="6258185"/>
            <a:ext cx="676910" cy="2222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86B3A4A-AE50-4502-AC8F-4A7179048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93C7F-59EB-4A3A-A30C-171723B2F31C}" type="slidenum">
              <a:rPr lang="en-US" smtClean="0">
                <a:uFillTx/>
              </a:rPr>
              <a:t>33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8149170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6F3D11F0-F0D4-4F19-BDCD-B930B04A697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106" y="1886628"/>
            <a:ext cx="4218895" cy="418248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012" y="18256"/>
            <a:ext cx="11917976" cy="1004729"/>
          </a:xfrm>
        </p:spPr>
        <p:txBody>
          <a:bodyPr>
            <a:normAutofit/>
          </a:bodyPr>
          <a:lstStyle/>
          <a:p>
            <a:r>
              <a:rPr lang="en-US" sz="4000" b="1">
                <a:solidFill>
                  <a:srgbClr val="339966"/>
                </a:solidFill>
              </a:rPr>
              <a:t>P&amp;ID Shapes Library</a:t>
            </a:r>
            <a:br>
              <a:rPr lang="en-US" sz="3200" b="1">
                <a:solidFill>
                  <a:srgbClr val="339966"/>
                </a:solidFill>
                <a:uFillTx/>
              </a:rPr>
            </a:br>
            <a:r>
              <a:rPr lang="en-US" sz="2200" b="1">
                <a:solidFill>
                  <a:schemeClr val="bg1">
                    <a:lumMod val="50000"/>
                  </a:schemeClr>
                </a:solidFill>
              </a:rPr>
              <a:t>Objected-oriented Abstraction of Shapes</a:t>
            </a:r>
            <a:endParaRPr lang="en-US" sz="2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9" name="Picture 2" descr="Image result for gefasoft logo svg"/>
          <p:cNvPicPr>
            <a:picLocks noChangeAspect="1" noChangeArrowheads="1"/>
          </p:cNvPicPr>
          <p:nvPr/>
        </p:nvPicPr>
        <p:blipFill>
          <a:blip r:embed="rId4" cstate="hqprint"/>
          <a:srcRect/>
          <a:stretch>
            <a:fillRect/>
          </a:stretch>
        </p:blipFill>
        <p:spPr bwMode="auto">
          <a:xfrm>
            <a:off x="10287816" y="341301"/>
            <a:ext cx="1641442" cy="358638"/>
          </a:xfrm>
          <a:prstGeom prst="rect">
            <a:avLst/>
          </a:prstGeom>
          <a:noFill/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34B1B6C-AC7F-473F-9CDB-1A1A79114A9C}"/>
              </a:ext>
            </a:extLst>
          </p:cNvPr>
          <p:cNvSpPr/>
          <p:nvPr/>
        </p:nvSpPr>
        <p:spPr>
          <a:xfrm>
            <a:off x="8018213" y="6258185"/>
            <a:ext cx="676910" cy="2222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6964D2-8CB9-4550-A8B2-3933E01E029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50"/>
          <a:stretch/>
        </p:blipFill>
        <p:spPr>
          <a:xfrm>
            <a:off x="4563751" y="3090035"/>
            <a:ext cx="5438131" cy="177429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8301CAB-6891-4B48-A309-B22F0EBC5D67}"/>
              </a:ext>
            </a:extLst>
          </p:cNvPr>
          <p:cNvSpPr txBox="1"/>
          <p:nvPr/>
        </p:nvSpPr>
        <p:spPr>
          <a:xfrm>
            <a:off x="514153" y="6153866"/>
            <a:ext cx="3880299" cy="43088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sz="2200" b="1"/>
              <a:t>P&amp;ID of Aida Brewery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3FCD5C4E-4CA7-45C5-B31E-6510D18D4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93C7F-59EB-4A3A-A30C-171723B2F31C}" type="slidenum">
              <a:rPr lang="en-US" smtClean="0">
                <a:uFillTx/>
              </a:rPr>
              <a:t>34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8384281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012" y="18256"/>
            <a:ext cx="11917976" cy="1004729"/>
          </a:xfrm>
        </p:spPr>
        <p:txBody>
          <a:bodyPr>
            <a:normAutofit/>
          </a:bodyPr>
          <a:lstStyle/>
          <a:p>
            <a:r>
              <a:rPr lang="en-US" sz="4000" b="1">
                <a:solidFill>
                  <a:srgbClr val="339966"/>
                </a:solidFill>
              </a:rPr>
              <a:t>P&amp;ID Shapes Library</a:t>
            </a:r>
            <a:br>
              <a:rPr lang="en-US" sz="3200" b="1">
                <a:solidFill>
                  <a:srgbClr val="339966"/>
                </a:solidFill>
                <a:uFillTx/>
              </a:rPr>
            </a:br>
            <a:r>
              <a:rPr lang="en-US" sz="2200" b="1">
                <a:solidFill>
                  <a:schemeClr val="bg1">
                    <a:lumMod val="50000"/>
                  </a:schemeClr>
                </a:solidFill>
              </a:rPr>
              <a:t>Objected-oriented Abstraction of Shapes</a:t>
            </a:r>
            <a:endParaRPr lang="en-US" sz="2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9" name="Picture 2" descr="Image result for gefasoft logo svg"/>
          <p:cNvPicPr>
            <a:picLocks noChangeAspect="1" noChangeArrowheads="1"/>
          </p:cNvPicPr>
          <p:nvPr/>
        </p:nvPicPr>
        <p:blipFill>
          <a:blip r:embed="rId3" cstate="hqprint"/>
          <a:srcRect/>
          <a:stretch>
            <a:fillRect/>
          </a:stretch>
        </p:blipFill>
        <p:spPr bwMode="auto">
          <a:xfrm>
            <a:off x="10287816" y="341301"/>
            <a:ext cx="1641442" cy="358638"/>
          </a:xfrm>
          <a:prstGeom prst="rect">
            <a:avLst/>
          </a:prstGeom>
          <a:noFill/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34B1B6C-AC7F-473F-9CDB-1A1A79114A9C}"/>
              </a:ext>
            </a:extLst>
          </p:cNvPr>
          <p:cNvSpPr/>
          <p:nvPr/>
        </p:nvSpPr>
        <p:spPr>
          <a:xfrm>
            <a:off x="8018213" y="6258185"/>
            <a:ext cx="676910" cy="2222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6964D2-8CB9-4550-A8B2-3933E01E029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253"/>
          <a:stretch/>
        </p:blipFill>
        <p:spPr>
          <a:xfrm>
            <a:off x="1629047" y="3090035"/>
            <a:ext cx="2406928" cy="17742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FF0CC24-E886-4D4A-992C-90FDC10587C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151"/>
          <a:stretch/>
        </p:blipFill>
        <p:spPr>
          <a:xfrm>
            <a:off x="7921323" y="3090034"/>
            <a:ext cx="2080560" cy="17742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20E050B-3968-4884-B38D-FB93884945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5975" y="2110870"/>
            <a:ext cx="3885348" cy="417919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6A3876F-3F0C-4973-84F5-7CDEA688241C}"/>
              </a:ext>
            </a:extLst>
          </p:cNvPr>
          <p:cNvSpPr txBox="1"/>
          <p:nvPr/>
        </p:nvSpPr>
        <p:spPr>
          <a:xfrm>
            <a:off x="4035975" y="6377152"/>
            <a:ext cx="3880299" cy="43088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sz="2200" b="1"/>
              <a:t>Class Diagram of P&amp;ID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144BC28-9190-4568-9772-58A6BB2A756E}"/>
              </a:ext>
            </a:extLst>
          </p:cNvPr>
          <p:cNvPicPr/>
          <p:nvPr/>
        </p:nvPicPr>
        <p:blipFill rotWithShape="1">
          <a:blip r:embed="rId6"/>
          <a:srcRect t="9449"/>
          <a:stretch/>
        </p:blipFill>
        <p:spPr bwMode="auto">
          <a:xfrm>
            <a:off x="3985005" y="1216106"/>
            <a:ext cx="3982238" cy="85122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160357-B123-425D-998B-874BC234E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93C7F-59EB-4A3A-A30C-171723B2F31C}" type="slidenum">
              <a:rPr lang="en-US" smtClean="0">
                <a:uFillTx/>
              </a:rPr>
              <a:t>35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3310487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012" y="18256"/>
            <a:ext cx="11917976" cy="1004729"/>
          </a:xfrm>
        </p:spPr>
        <p:txBody>
          <a:bodyPr>
            <a:normAutofit/>
          </a:bodyPr>
          <a:lstStyle/>
          <a:p>
            <a:r>
              <a:rPr lang="en-US" sz="4000" b="1">
                <a:solidFill>
                  <a:srgbClr val="339966"/>
                </a:solidFill>
              </a:rPr>
              <a:t>P&amp;ID Shapes Library</a:t>
            </a:r>
            <a:br>
              <a:rPr lang="en-US" sz="3200" b="1">
                <a:solidFill>
                  <a:srgbClr val="339966"/>
                </a:solidFill>
                <a:uFillTx/>
              </a:rPr>
            </a:br>
            <a:r>
              <a:rPr lang="en-US" sz="2200" b="1">
                <a:solidFill>
                  <a:schemeClr val="bg1">
                    <a:lumMod val="50000"/>
                  </a:schemeClr>
                </a:solidFill>
              </a:rPr>
              <a:t>Objected-oriented Abstraction of Shapes</a:t>
            </a:r>
            <a:endParaRPr lang="en-US" sz="2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9" name="Picture 2" descr="Image result for gefasoft logo svg"/>
          <p:cNvPicPr>
            <a:picLocks noChangeAspect="1" noChangeArrowheads="1"/>
          </p:cNvPicPr>
          <p:nvPr/>
        </p:nvPicPr>
        <p:blipFill>
          <a:blip r:embed="rId3" cstate="hqprint"/>
          <a:srcRect/>
          <a:stretch>
            <a:fillRect/>
          </a:stretch>
        </p:blipFill>
        <p:spPr bwMode="auto">
          <a:xfrm>
            <a:off x="10287816" y="341301"/>
            <a:ext cx="1641442" cy="358638"/>
          </a:xfrm>
          <a:prstGeom prst="rect">
            <a:avLst/>
          </a:prstGeom>
          <a:noFill/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34B1B6C-AC7F-473F-9CDB-1A1A79114A9C}"/>
              </a:ext>
            </a:extLst>
          </p:cNvPr>
          <p:cNvSpPr/>
          <p:nvPr/>
        </p:nvSpPr>
        <p:spPr>
          <a:xfrm>
            <a:off x="8018213" y="6258185"/>
            <a:ext cx="676910" cy="2222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6964D2-8CB9-4550-A8B2-3933E01E029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745"/>
          <a:stretch/>
        </p:blipFill>
        <p:spPr>
          <a:xfrm>
            <a:off x="1629047" y="3090035"/>
            <a:ext cx="6468450" cy="177429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16355F5-FC92-488C-8775-CB81A241C4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46622" y="1804879"/>
            <a:ext cx="4442772" cy="426286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59EAAE3-02FD-46F5-92CE-AA0D77DF09F5}"/>
              </a:ext>
            </a:extLst>
          </p:cNvPr>
          <p:cNvSpPr txBox="1"/>
          <p:nvPr/>
        </p:nvSpPr>
        <p:spPr>
          <a:xfrm>
            <a:off x="7824431" y="6153866"/>
            <a:ext cx="3880299" cy="43088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sz="2200" b="1"/>
              <a:t>P&amp;ID Shapes Library </a:t>
            </a:r>
            <a:r>
              <a:rPr lang="en-US" sz="2200"/>
              <a:t>(474)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B994AEC-1CC7-4C09-A437-43BD9579FA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93C7F-59EB-4A3A-A30C-171723B2F31C}" type="slidenum">
              <a:rPr lang="en-US" smtClean="0">
                <a:uFillTx/>
              </a:rPr>
              <a:t>36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69710436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4027587-7E43-4647-814A-193F07715C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534" y="1118919"/>
            <a:ext cx="10047600" cy="554475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012" y="18256"/>
            <a:ext cx="11917976" cy="1004729"/>
          </a:xfrm>
        </p:spPr>
        <p:txBody>
          <a:bodyPr>
            <a:normAutofit/>
          </a:bodyPr>
          <a:lstStyle/>
          <a:p>
            <a:r>
              <a:rPr lang="en-US" sz="4000" b="1">
                <a:solidFill>
                  <a:srgbClr val="339966"/>
                </a:solidFill>
                <a:uFillTx/>
              </a:rPr>
              <a:t>Software Architechture</a:t>
            </a:r>
            <a:br>
              <a:rPr lang="en-US" sz="3200" b="1">
                <a:solidFill>
                  <a:srgbClr val="339966"/>
                </a:solidFill>
                <a:uFillTx/>
              </a:rPr>
            </a:br>
            <a:r>
              <a:rPr lang="en-US" sz="2200" b="1">
                <a:solidFill>
                  <a:schemeClr val="bg1">
                    <a:lumMod val="50000"/>
                  </a:schemeClr>
                </a:solidFill>
              </a:rPr>
              <a:t>P&amp;ID Shapes Library</a:t>
            </a:r>
            <a:endParaRPr lang="en-US" sz="2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7" name="Picture 2" descr="Image result for gefasoft logo svg">
            <a:extLst>
              <a:ext uri="{FF2B5EF4-FFF2-40B4-BE49-F238E27FC236}">
                <a16:creationId xmlns:a16="http://schemas.microsoft.com/office/drawing/2014/main" id="{3466CA97-B569-4185-9EF9-6EE0AE357A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/>
          <a:srcRect/>
          <a:stretch>
            <a:fillRect/>
          </a:stretch>
        </p:blipFill>
        <p:spPr bwMode="auto">
          <a:xfrm>
            <a:off x="10287816" y="341301"/>
            <a:ext cx="1641442" cy="358638"/>
          </a:xfrm>
          <a:prstGeom prst="rect">
            <a:avLst/>
          </a:prstGeom>
          <a:noFill/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6B03CBC2-B367-44AE-8861-5ADF63A17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93C7F-59EB-4A3A-A30C-171723B2F31C}" type="slidenum">
              <a:rPr lang="en-US" smtClean="0">
                <a:uFillTx/>
              </a:rPr>
              <a:t>37</a:t>
            </a:fld>
            <a:endParaRPr lang="en-US">
              <a:uFillTx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B3A5A68-0387-416A-BF58-634DD37A4650}"/>
              </a:ext>
            </a:extLst>
          </p:cNvPr>
          <p:cNvSpPr/>
          <p:nvPr/>
        </p:nvSpPr>
        <p:spPr>
          <a:xfrm>
            <a:off x="1113951" y="1409229"/>
            <a:ext cx="2226777" cy="2302691"/>
          </a:xfrm>
          <a:prstGeom prst="rect">
            <a:avLst/>
          </a:prstGeom>
          <a:solidFill>
            <a:schemeClr val="bg1">
              <a:lumMod val="85000"/>
              <a:alpha val="23137"/>
            </a:schemeClr>
          </a:soli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F3FA449-FF36-4EAA-8FB7-04C55079A80A}"/>
              </a:ext>
            </a:extLst>
          </p:cNvPr>
          <p:cNvSpPr/>
          <p:nvPr/>
        </p:nvSpPr>
        <p:spPr>
          <a:xfrm>
            <a:off x="1104899" y="4083114"/>
            <a:ext cx="2226777" cy="2526056"/>
          </a:xfrm>
          <a:prstGeom prst="rect">
            <a:avLst/>
          </a:prstGeom>
          <a:solidFill>
            <a:schemeClr val="bg1">
              <a:lumMod val="85000"/>
              <a:alpha val="23137"/>
            </a:schemeClr>
          </a:soli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39816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19DDF473-9FA2-4897-9316-CB8B77FA04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534" y="1118918"/>
            <a:ext cx="10031208" cy="554070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012" y="18256"/>
            <a:ext cx="11917976" cy="1004729"/>
          </a:xfrm>
        </p:spPr>
        <p:txBody>
          <a:bodyPr>
            <a:normAutofit/>
          </a:bodyPr>
          <a:lstStyle/>
          <a:p>
            <a:r>
              <a:rPr lang="en-US" sz="4000" b="1">
                <a:solidFill>
                  <a:srgbClr val="339966"/>
                </a:solidFill>
                <a:uFillTx/>
              </a:rPr>
              <a:t>Software Architechture</a:t>
            </a:r>
            <a:br>
              <a:rPr lang="en-US" sz="3200" b="1">
                <a:solidFill>
                  <a:srgbClr val="339966"/>
                </a:solidFill>
                <a:uFillTx/>
              </a:rPr>
            </a:br>
            <a:r>
              <a:rPr lang="en-US" sz="2200" b="1">
                <a:solidFill>
                  <a:schemeClr val="bg1">
                    <a:lumMod val="50000"/>
                  </a:schemeClr>
                </a:solidFill>
              </a:rPr>
              <a:t>Graphical User Interface</a:t>
            </a:r>
            <a:endParaRPr lang="en-US" sz="2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7" name="Picture 2" descr="Image result for gefasoft logo svg">
            <a:extLst>
              <a:ext uri="{FF2B5EF4-FFF2-40B4-BE49-F238E27FC236}">
                <a16:creationId xmlns:a16="http://schemas.microsoft.com/office/drawing/2014/main" id="{3466CA97-B569-4185-9EF9-6EE0AE357A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/>
          <a:srcRect/>
          <a:stretch>
            <a:fillRect/>
          </a:stretch>
        </p:blipFill>
        <p:spPr bwMode="auto">
          <a:xfrm>
            <a:off x="10287816" y="341301"/>
            <a:ext cx="1641442" cy="358638"/>
          </a:xfrm>
          <a:prstGeom prst="rect">
            <a:avLst/>
          </a:prstGeom>
          <a:noFill/>
        </p:spPr>
      </p:pic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92F387A4-3B1E-4C04-99DB-012B17B47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93C7F-59EB-4A3A-A30C-171723B2F31C}" type="slidenum">
              <a:rPr lang="en-US" smtClean="0">
                <a:uFillTx/>
              </a:rPr>
              <a:t>38</a:t>
            </a:fld>
            <a:endParaRPr lang="en-US">
              <a:uFillTx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C46A46C-8BFF-435A-8840-A002D9EF8DFC}"/>
              </a:ext>
            </a:extLst>
          </p:cNvPr>
          <p:cNvSpPr/>
          <p:nvPr/>
        </p:nvSpPr>
        <p:spPr>
          <a:xfrm>
            <a:off x="1113951" y="1409229"/>
            <a:ext cx="2226777" cy="2302691"/>
          </a:xfrm>
          <a:prstGeom prst="rect">
            <a:avLst/>
          </a:prstGeom>
          <a:solidFill>
            <a:schemeClr val="bg1">
              <a:lumMod val="85000"/>
              <a:alpha val="23137"/>
            </a:schemeClr>
          </a:soli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01A4833-57FA-45D9-90F1-FD0090D10DFE}"/>
              </a:ext>
            </a:extLst>
          </p:cNvPr>
          <p:cNvSpPr/>
          <p:nvPr/>
        </p:nvSpPr>
        <p:spPr>
          <a:xfrm>
            <a:off x="1104899" y="4083114"/>
            <a:ext cx="2226777" cy="2526056"/>
          </a:xfrm>
          <a:prstGeom prst="rect">
            <a:avLst/>
          </a:prstGeom>
          <a:solidFill>
            <a:schemeClr val="bg1">
              <a:lumMod val="85000"/>
              <a:alpha val="23137"/>
            </a:schemeClr>
          </a:soli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538578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19DDF473-9FA2-4897-9316-CB8B77FA04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534" y="1118918"/>
            <a:ext cx="10031208" cy="554070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012" y="18256"/>
            <a:ext cx="11917976" cy="1004729"/>
          </a:xfrm>
        </p:spPr>
        <p:txBody>
          <a:bodyPr>
            <a:normAutofit/>
          </a:bodyPr>
          <a:lstStyle/>
          <a:p>
            <a:r>
              <a:rPr lang="en-US" sz="4000" b="1">
                <a:solidFill>
                  <a:srgbClr val="339966"/>
                </a:solidFill>
                <a:uFillTx/>
              </a:rPr>
              <a:t>Software Architechture</a:t>
            </a:r>
            <a:br>
              <a:rPr lang="en-US" sz="3200" b="1">
                <a:solidFill>
                  <a:srgbClr val="339966"/>
                </a:solidFill>
                <a:uFillTx/>
              </a:rPr>
            </a:br>
            <a:r>
              <a:rPr lang="en-US" sz="2200" b="1">
                <a:solidFill>
                  <a:schemeClr val="bg1">
                    <a:lumMod val="50000"/>
                  </a:schemeClr>
                </a:solidFill>
              </a:rPr>
              <a:t>Graphical User Interface</a:t>
            </a:r>
            <a:endParaRPr lang="en-US" sz="2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7" name="Picture 2" descr="Image result for gefasoft logo svg">
            <a:extLst>
              <a:ext uri="{FF2B5EF4-FFF2-40B4-BE49-F238E27FC236}">
                <a16:creationId xmlns:a16="http://schemas.microsoft.com/office/drawing/2014/main" id="{3466CA97-B569-4185-9EF9-6EE0AE357A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/>
          <a:srcRect/>
          <a:stretch>
            <a:fillRect/>
          </a:stretch>
        </p:blipFill>
        <p:spPr bwMode="auto">
          <a:xfrm>
            <a:off x="10287816" y="341301"/>
            <a:ext cx="1641442" cy="358638"/>
          </a:xfrm>
          <a:prstGeom prst="rect">
            <a:avLst/>
          </a:prstGeom>
          <a:noFill/>
        </p:spPr>
      </p:pic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92F387A4-3B1E-4C04-99DB-012B17B47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93C7F-59EB-4A3A-A30C-171723B2F31C}" type="slidenum">
              <a:rPr lang="en-US" smtClean="0">
                <a:uFillTx/>
              </a:rPr>
              <a:t>39</a:t>
            </a:fld>
            <a:endParaRPr lang="en-US">
              <a:uFillTx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C46A46C-8BFF-435A-8840-A002D9EF8DFC}"/>
              </a:ext>
            </a:extLst>
          </p:cNvPr>
          <p:cNvSpPr/>
          <p:nvPr/>
        </p:nvSpPr>
        <p:spPr>
          <a:xfrm>
            <a:off x="1113951" y="1409229"/>
            <a:ext cx="2226777" cy="2302691"/>
          </a:xfrm>
          <a:prstGeom prst="rect">
            <a:avLst/>
          </a:prstGeom>
          <a:solidFill>
            <a:schemeClr val="bg1">
              <a:lumMod val="85000"/>
              <a:alpha val="23137"/>
            </a:schemeClr>
          </a:soli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01A4833-57FA-45D9-90F1-FD0090D10DFE}"/>
              </a:ext>
            </a:extLst>
          </p:cNvPr>
          <p:cNvSpPr/>
          <p:nvPr/>
        </p:nvSpPr>
        <p:spPr>
          <a:xfrm>
            <a:off x="1104899" y="4083114"/>
            <a:ext cx="2226777" cy="2526056"/>
          </a:xfrm>
          <a:prstGeom prst="rect">
            <a:avLst/>
          </a:prstGeom>
          <a:solidFill>
            <a:schemeClr val="bg1">
              <a:lumMod val="85000"/>
              <a:alpha val="23137"/>
            </a:schemeClr>
          </a:soli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EBFCC51-93BE-4E96-B1DB-E6EFBD07F145}"/>
              </a:ext>
            </a:extLst>
          </p:cNvPr>
          <p:cNvSpPr/>
          <p:nvPr/>
        </p:nvSpPr>
        <p:spPr>
          <a:xfrm>
            <a:off x="4183379" y="1990724"/>
            <a:ext cx="4370071" cy="2302691"/>
          </a:xfrm>
          <a:prstGeom prst="rect">
            <a:avLst/>
          </a:prstGeom>
          <a:solidFill>
            <a:srgbClr val="7F7F7F">
              <a:alpha val="74902"/>
            </a:srgbClr>
          </a:soli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>
                <a:solidFill>
                  <a:schemeClr val="tx1"/>
                </a:solidFill>
              </a:rPr>
              <a:t>?</a:t>
            </a:r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4716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012" y="18256"/>
            <a:ext cx="11917976" cy="1004729"/>
          </a:xfrm>
        </p:spPr>
        <p:txBody>
          <a:bodyPr>
            <a:normAutofit/>
          </a:bodyPr>
          <a:lstStyle/>
          <a:p>
            <a:r>
              <a:rPr lang="en-US" sz="4000" b="1">
                <a:solidFill>
                  <a:srgbClr val="339966"/>
                </a:solidFill>
              </a:rPr>
              <a:t>Introduction</a:t>
            </a:r>
            <a:br>
              <a:rPr lang="en-US" sz="3200" b="1">
                <a:solidFill>
                  <a:srgbClr val="339966"/>
                </a:solidFill>
                <a:uFillTx/>
              </a:rPr>
            </a:br>
            <a:r>
              <a:rPr lang="en-US" sz="2200" b="1">
                <a:solidFill>
                  <a:schemeClr val="bg1">
                    <a:lumMod val="50000"/>
                  </a:schemeClr>
                </a:solidFill>
                <a:uFillTx/>
              </a:rPr>
              <a:t>Motivation</a:t>
            </a:r>
            <a:endParaRPr lang="en-US" sz="2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9" name="Picture 2" descr="Image result for gefasoft logo svg"/>
          <p:cNvPicPr>
            <a:picLocks noChangeAspect="1" noChangeArrowheads="1"/>
          </p:cNvPicPr>
          <p:nvPr/>
        </p:nvPicPr>
        <p:blipFill>
          <a:blip r:embed="rId3" cstate="hqprint"/>
          <a:srcRect/>
          <a:stretch>
            <a:fillRect/>
          </a:stretch>
        </p:blipFill>
        <p:spPr bwMode="auto">
          <a:xfrm>
            <a:off x="10287816" y="341301"/>
            <a:ext cx="1641442" cy="358638"/>
          </a:xfrm>
          <a:prstGeom prst="rect">
            <a:avLst/>
          </a:prstGeom>
          <a:noFill/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ED2F716-FDFD-4110-A3F5-736217C04E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012" y="1683395"/>
            <a:ext cx="11071878" cy="5156349"/>
          </a:xfrm>
        </p:spPr>
        <p:txBody>
          <a:bodyPr>
            <a:normAutofit/>
          </a:bodyPr>
          <a:lstStyle/>
          <a:p>
            <a:pPr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US" sz="3200"/>
              <a:t>Frequent technical changes </a:t>
            </a:r>
            <a:r>
              <a:rPr lang="en-US" sz="3200">
                <a:sym typeface="Wingdings" panose="05000000000000000000" pitchFamily="2" charset="2"/>
              </a:rPr>
              <a:t> c</a:t>
            </a:r>
            <a:r>
              <a:rPr lang="en-US" sz="3200"/>
              <a:t>onstant increase in complexity 					         of industrial facilities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46A60F-3A90-40EF-85BB-36C2FC60F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93C7F-59EB-4A3A-A30C-171723B2F31C}" type="slidenum">
              <a:rPr lang="en-US" smtClean="0">
                <a:uFillTx/>
              </a:rPr>
              <a:t>4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33929695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F8122081-038E-4BE1-AF62-53AFF892DD08}"/>
              </a:ext>
            </a:extLst>
          </p:cNvPr>
          <p:cNvGrpSpPr/>
          <p:nvPr/>
        </p:nvGrpSpPr>
        <p:grpSpPr>
          <a:xfrm>
            <a:off x="726675" y="1346030"/>
            <a:ext cx="10738649" cy="5296995"/>
            <a:chOff x="726675" y="1346030"/>
            <a:chExt cx="10738649" cy="5296995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23812077-3221-4D5F-8D5B-36BF1B50D6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66"/>
            <a:stretch/>
          </p:blipFill>
          <p:spPr>
            <a:xfrm>
              <a:off x="726675" y="1346030"/>
              <a:ext cx="10738649" cy="5296995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14C4D4F-D071-4143-8F84-C99A6D6A196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19212" y="1947239"/>
              <a:ext cx="670948" cy="16887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012" y="18256"/>
            <a:ext cx="11917976" cy="1004729"/>
          </a:xfrm>
        </p:spPr>
        <p:txBody>
          <a:bodyPr>
            <a:normAutofit/>
          </a:bodyPr>
          <a:lstStyle/>
          <a:p>
            <a:r>
              <a:rPr lang="en-US" sz="4000" b="1">
                <a:solidFill>
                  <a:srgbClr val="339966"/>
                </a:solidFill>
                <a:uFillTx/>
              </a:rPr>
              <a:t>GUI</a:t>
            </a:r>
            <a:br>
              <a:rPr lang="en-US" sz="3200" b="1">
                <a:solidFill>
                  <a:srgbClr val="339966"/>
                </a:solidFill>
                <a:uFillTx/>
              </a:rPr>
            </a:br>
            <a:r>
              <a:rPr lang="en-US" sz="2200" b="1">
                <a:solidFill>
                  <a:schemeClr val="bg1">
                    <a:lumMod val="50000"/>
                  </a:schemeClr>
                </a:solidFill>
              </a:rPr>
              <a:t>P&amp;ID Viewer Dashboard</a:t>
            </a:r>
            <a:endParaRPr lang="en-US" sz="2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9" name="Picture 2" descr="Image result for gefasoft logo svg"/>
          <p:cNvPicPr>
            <a:picLocks noChangeAspect="1" noChangeArrowheads="1"/>
          </p:cNvPicPr>
          <p:nvPr/>
        </p:nvPicPr>
        <p:blipFill>
          <a:blip r:embed="rId5" cstate="hqprint"/>
          <a:srcRect/>
          <a:stretch>
            <a:fillRect/>
          </a:stretch>
        </p:blipFill>
        <p:spPr bwMode="auto">
          <a:xfrm>
            <a:off x="10287816" y="341301"/>
            <a:ext cx="1641442" cy="358638"/>
          </a:xfrm>
          <a:prstGeom prst="rect">
            <a:avLst/>
          </a:prstGeom>
          <a:noFill/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187DEB9-B5BD-47BB-90F2-8F57400062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93C7F-59EB-4A3A-A30C-171723B2F31C}" type="slidenum">
              <a:rPr lang="en-US" smtClean="0">
                <a:uFillTx/>
              </a:rPr>
              <a:t>40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88182075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F8122081-038E-4BE1-AF62-53AFF892DD08}"/>
              </a:ext>
            </a:extLst>
          </p:cNvPr>
          <p:cNvGrpSpPr/>
          <p:nvPr/>
        </p:nvGrpSpPr>
        <p:grpSpPr>
          <a:xfrm>
            <a:off x="726675" y="1346030"/>
            <a:ext cx="10738649" cy="5296995"/>
            <a:chOff x="726675" y="1346030"/>
            <a:chExt cx="10738649" cy="5296995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23812077-3221-4D5F-8D5B-36BF1B50D6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66"/>
            <a:stretch/>
          </p:blipFill>
          <p:spPr>
            <a:xfrm>
              <a:off x="726675" y="1346030"/>
              <a:ext cx="10738649" cy="5296995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14C4D4F-D071-4143-8F84-C99A6D6A196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19212" y="1947239"/>
              <a:ext cx="670948" cy="16887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012" y="18256"/>
            <a:ext cx="11917976" cy="1004729"/>
          </a:xfrm>
        </p:spPr>
        <p:txBody>
          <a:bodyPr>
            <a:normAutofit/>
          </a:bodyPr>
          <a:lstStyle/>
          <a:p>
            <a:r>
              <a:rPr lang="en-US" sz="4000" b="1">
                <a:solidFill>
                  <a:srgbClr val="339966"/>
                </a:solidFill>
                <a:uFillTx/>
              </a:rPr>
              <a:t>GUI</a:t>
            </a:r>
            <a:br>
              <a:rPr lang="en-US" sz="3200" b="1">
                <a:solidFill>
                  <a:srgbClr val="339966"/>
                </a:solidFill>
                <a:uFillTx/>
              </a:rPr>
            </a:br>
            <a:r>
              <a:rPr lang="en-US" sz="2200" b="1">
                <a:solidFill>
                  <a:schemeClr val="bg1">
                    <a:lumMod val="50000"/>
                  </a:schemeClr>
                </a:solidFill>
              </a:rPr>
              <a:t>P&amp;ID Viewer Dashboard</a:t>
            </a:r>
            <a:endParaRPr lang="en-US" sz="2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9" name="Picture 2" descr="Image result for gefasoft logo svg"/>
          <p:cNvPicPr>
            <a:picLocks noChangeAspect="1" noChangeArrowheads="1"/>
          </p:cNvPicPr>
          <p:nvPr/>
        </p:nvPicPr>
        <p:blipFill>
          <a:blip r:embed="rId5" cstate="hqprint"/>
          <a:srcRect/>
          <a:stretch>
            <a:fillRect/>
          </a:stretch>
        </p:blipFill>
        <p:spPr bwMode="auto">
          <a:xfrm>
            <a:off x="10287816" y="341301"/>
            <a:ext cx="1641442" cy="358638"/>
          </a:xfrm>
          <a:prstGeom prst="rect">
            <a:avLst/>
          </a:prstGeom>
          <a:noFill/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187DEB9-B5BD-47BB-90F2-8F57400062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93C7F-59EB-4A3A-A30C-171723B2F31C}" type="slidenum">
              <a:rPr lang="en-US" smtClean="0">
                <a:uFillTx/>
              </a:rPr>
              <a:t>41</a:t>
            </a:fld>
            <a:endParaRPr lang="en-US">
              <a:uFillTx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67C2358-4AFA-4357-A034-146E5142095C}"/>
              </a:ext>
            </a:extLst>
          </p:cNvPr>
          <p:cNvSpPr/>
          <p:nvPr/>
        </p:nvSpPr>
        <p:spPr>
          <a:xfrm>
            <a:off x="4381497" y="1947239"/>
            <a:ext cx="6962777" cy="4569460"/>
          </a:xfrm>
          <a:prstGeom prst="rect">
            <a:avLst/>
          </a:prstGeom>
          <a:solidFill>
            <a:srgbClr val="FFFF00">
              <a:alpha val="23137"/>
            </a:srgbClr>
          </a:soli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3400"/>
              </a:lnSpc>
            </a:pPr>
            <a:r>
              <a:rPr lang="es-MX" sz="3600">
                <a:solidFill>
                  <a:schemeClr val="tx1"/>
                </a:solidFill>
              </a:rPr>
              <a:t>Legato Graphic Designer</a:t>
            </a:r>
          </a:p>
          <a:p>
            <a:pPr algn="ctr">
              <a:lnSpc>
                <a:spcPts val="3400"/>
              </a:lnSpc>
            </a:pPr>
            <a:r>
              <a:rPr lang="es-MX" sz="3600">
                <a:solidFill>
                  <a:schemeClr val="tx1"/>
                </a:solidFill>
              </a:rPr>
              <a:t>Boardlet</a:t>
            </a:r>
            <a:endParaRPr lang="en-US" sz="36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341133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F8122081-038E-4BE1-AF62-53AFF892DD08}"/>
              </a:ext>
            </a:extLst>
          </p:cNvPr>
          <p:cNvGrpSpPr/>
          <p:nvPr/>
        </p:nvGrpSpPr>
        <p:grpSpPr>
          <a:xfrm>
            <a:off x="726675" y="1346030"/>
            <a:ext cx="10738649" cy="5296995"/>
            <a:chOff x="726675" y="1346030"/>
            <a:chExt cx="10738649" cy="5296995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23812077-3221-4D5F-8D5B-36BF1B50D6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66"/>
            <a:stretch/>
          </p:blipFill>
          <p:spPr>
            <a:xfrm>
              <a:off x="726675" y="1346030"/>
              <a:ext cx="10738649" cy="5296995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14C4D4F-D071-4143-8F84-C99A6D6A196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19212" y="1947239"/>
              <a:ext cx="670948" cy="16887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012" y="18256"/>
            <a:ext cx="11917976" cy="1004729"/>
          </a:xfrm>
        </p:spPr>
        <p:txBody>
          <a:bodyPr>
            <a:normAutofit/>
          </a:bodyPr>
          <a:lstStyle/>
          <a:p>
            <a:r>
              <a:rPr lang="en-US" sz="4000" b="1">
                <a:solidFill>
                  <a:srgbClr val="339966"/>
                </a:solidFill>
                <a:uFillTx/>
              </a:rPr>
              <a:t>GUI</a:t>
            </a:r>
            <a:br>
              <a:rPr lang="en-US" sz="3200" b="1">
                <a:solidFill>
                  <a:srgbClr val="339966"/>
                </a:solidFill>
                <a:uFillTx/>
              </a:rPr>
            </a:br>
            <a:r>
              <a:rPr lang="en-US" sz="2200" b="1">
                <a:solidFill>
                  <a:schemeClr val="bg1">
                    <a:lumMod val="50000"/>
                  </a:schemeClr>
                </a:solidFill>
              </a:rPr>
              <a:t>P&amp;ID Viewer Dashboard</a:t>
            </a:r>
            <a:endParaRPr lang="en-US" sz="2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9" name="Picture 2" descr="Image result for gefasoft logo svg"/>
          <p:cNvPicPr>
            <a:picLocks noChangeAspect="1" noChangeArrowheads="1"/>
          </p:cNvPicPr>
          <p:nvPr/>
        </p:nvPicPr>
        <p:blipFill>
          <a:blip r:embed="rId5" cstate="hqprint"/>
          <a:srcRect/>
          <a:stretch>
            <a:fillRect/>
          </a:stretch>
        </p:blipFill>
        <p:spPr bwMode="auto">
          <a:xfrm>
            <a:off x="10287816" y="341301"/>
            <a:ext cx="1641442" cy="358638"/>
          </a:xfrm>
          <a:prstGeom prst="rect">
            <a:avLst/>
          </a:prstGeom>
          <a:noFill/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187DEB9-B5BD-47BB-90F2-8F57400062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93C7F-59EB-4A3A-A30C-171723B2F31C}" type="slidenum">
              <a:rPr lang="en-US" smtClean="0">
                <a:uFillTx/>
              </a:rPr>
              <a:t>42</a:t>
            </a:fld>
            <a:endParaRPr lang="en-US">
              <a:uFillTx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67C2358-4AFA-4357-A034-146E5142095C}"/>
              </a:ext>
            </a:extLst>
          </p:cNvPr>
          <p:cNvSpPr/>
          <p:nvPr/>
        </p:nvSpPr>
        <p:spPr>
          <a:xfrm>
            <a:off x="838197" y="5414339"/>
            <a:ext cx="3448053" cy="1119811"/>
          </a:xfrm>
          <a:prstGeom prst="rect">
            <a:avLst/>
          </a:prstGeom>
          <a:solidFill>
            <a:srgbClr val="FFFF00">
              <a:alpha val="23137"/>
            </a:srgbClr>
          </a:soli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3400"/>
              </a:lnSpc>
            </a:pPr>
            <a:r>
              <a:rPr lang="es-MX" sz="3600">
                <a:solidFill>
                  <a:schemeClr val="tx1"/>
                </a:solidFill>
              </a:rPr>
              <a:t>Node Tree Boardlet</a:t>
            </a:r>
            <a:endParaRPr lang="en-US" sz="36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322274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CA0B4132-ECBB-4BBA-9D5A-6AEAD5C162A6}"/>
              </a:ext>
            </a:extLst>
          </p:cNvPr>
          <p:cNvGrpSpPr/>
          <p:nvPr/>
        </p:nvGrpSpPr>
        <p:grpSpPr>
          <a:xfrm>
            <a:off x="726675" y="1346030"/>
            <a:ext cx="10738649" cy="5296995"/>
            <a:chOff x="726675" y="1346030"/>
            <a:chExt cx="10738649" cy="529699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25F9BF3-9529-401E-9995-80AAA19869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66"/>
            <a:stretch/>
          </p:blipFill>
          <p:spPr>
            <a:xfrm>
              <a:off x="726675" y="1346030"/>
              <a:ext cx="10738649" cy="5296995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2750667-FB3F-4F19-B8B2-5F07F4157F5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19212" y="1947239"/>
              <a:ext cx="670948" cy="168870"/>
            </a:xfrm>
            <a:prstGeom prst="rect">
              <a:avLst/>
            </a:prstGeom>
          </p:spPr>
        </p:pic>
      </p:grpSp>
      <p:pic>
        <p:nvPicPr>
          <p:cNvPr id="9" name="Picture 2" descr="Image result for gefasoft logo svg"/>
          <p:cNvPicPr>
            <a:picLocks noChangeAspect="1" noChangeArrowheads="1"/>
          </p:cNvPicPr>
          <p:nvPr/>
        </p:nvPicPr>
        <p:blipFill>
          <a:blip r:embed="rId5" cstate="hqprint"/>
          <a:srcRect/>
          <a:stretch>
            <a:fillRect/>
          </a:stretch>
        </p:blipFill>
        <p:spPr bwMode="auto">
          <a:xfrm>
            <a:off x="10287816" y="341301"/>
            <a:ext cx="1641442" cy="358638"/>
          </a:xfrm>
          <a:prstGeom prst="rect">
            <a:avLst/>
          </a:prstGeom>
          <a:noFill/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FC53C6E8-0803-4CEF-AF7B-80D20C77BF69}"/>
              </a:ext>
            </a:extLst>
          </p:cNvPr>
          <p:cNvSpPr txBox="1">
            <a:spLocks/>
          </p:cNvSpPr>
          <p:nvPr/>
        </p:nvSpPr>
        <p:spPr>
          <a:xfrm>
            <a:off x="137012" y="18256"/>
            <a:ext cx="11917976" cy="10047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>
                <a:solidFill>
                  <a:srgbClr val="339966"/>
                </a:solidFill>
              </a:rPr>
              <a:t>GUI</a:t>
            </a:r>
            <a:br>
              <a:rPr lang="en-US" sz="3200" b="1">
                <a:solidFill>
                  <a:srgbClr val="339966"/>
                </a:solidFill>
              </a:rPr>
            </a:br>
            <a:r>
              <a:rPr lang="en-US" sz="2200" b="1">
                <a:solidFill>
                  <a:schemeClr val="bg1">
                    <a:lumMod val="50000"/>
                  </a:schemeClr>
                </a:solidFill>
              </a:rPr>
              <a:t>P&amp;ID Viewer Dashboard</a:t>
            </a:r>
            <a:endParaRPr lang="en-US" sz="2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E327B2B-8BE9-4AE9-807F-8F9D111C0721}"/>
              </a:ext>
            </a:extLst>
          </p:cNvPr>
          <p:cNvSpPr/>
          <p:nvPr/>
        </p:nvSpPr>
        <p:spPr>
          <a:xfrm>
            <a:off x="838199" y="1918664"/>
            <a:ext cx="3429002" cy="3358186"/>
          </a:xfrm>
          <a:prstGeom prst="rect">
            <a:avLst/>
          </a:prstGeom>
          <a:solidFill>
            <a:srgbClr val="FFFF00">
              <a:alpha val="23137"/>
            </a:srgbClr>
          </a:soli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3400"/>
              </a:lnSpc>
            </a:pPr>
            <a:r>
              <a:rPr lang="es-MX" sz="3600">
                <a:solidFill>
                  <a:schemeClr val="tx1"/>
                </a:solidFill>
              </a:rPr>
              <a:t>P&amp;ID Creator Boardlet</a:t>
            </a:r>
            <a:endParaRPr lang="en-US" sz="3600">
              <a:solidFill>
                <a:schemeClr val="tx1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CC04E10-DFCF-444C-8A4A-BCE94C82A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93C7F-59EB-4A3A-A30C-171723B2F31C}" type="slidenum">
              <a:rPr lang="en-US" smtClean="0">
                <a:uFillTx/>
              </a:rPr>
              <a:t>43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5365700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012" y="18256"/>
            <a:ext cx="11917976" cy="1004729"/>
          </a:xfrm>
        </p:spPr>
        <p:txBody>
          <a:bodyPr>
            <a:normAutofit/>
          </a:bodyPr>
          <a:lstStyle/>
          <a:p>
            <a:r>
              <a:rPr lang="en-US" sz="4000" b="1">
                <a:solidFill>
                  <a:srgbClr val="339966"/>
                </a:solidFill>
              </a:rPr>
              <a:t>GUI</a:t>
            </a:r>
            <a:br>
              <a:rPr lang="en-US" sz="3200" b="1">
                <a:solidFill>
                  <a:srgbClr val="339966"/>
                </a:solidFill>
                <a:uFillTx/>
              </a:rPr>
            </a:br>
            <a:r>
              <a:rPr lang="en-US" sz="2200" b="1">
                <a:solidFill>
                  <a:schemeClr val="bg1">
                    <a:lumMod val="50000"/>
                  </a:schemeClr>
                </a:solidFill>
              </a:rPr>
              <a:t>P&amp;ID Creator Boardlet</a:t>
            </a:r>
            <a:endParaRPr lang="en-US" sz="2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9" name="Picture 2" descr="Image result for gefasoft logo svg"/>
          <p:cNvPicPr>
            <a:picLocks noChangeAspect="1" noChangeArrowheads="1"/>
          </p:cNvPicPr>
          <p:nvPr/>
        </p:nvPicPr>
        <p:blipFill>
          <a:blip r:embed="rId3" cstate="hqprint"/>
          <a:srcRect/>
          <a:stretch>
            <a:fillRect/>
          </a:stretch>
        </p:blipFill>
        <p:spPr bwMode="auto">
          <a:xfrm>
            <a:off x="10287816" y="341301"/>
            <a:ext cx="1641442" cy="358638"/>
          </a:xfrm>
          <a:prstGeom prst="rect">
            <a:avLst/>
          </a:prstGeom>
          <a:noFill/>
        </p:spPr>
      </p:pic>
      <p:pic>
        <p:nvPicPr>
          <p:cNvPr id="10" name="Grafik 2">
            <a:extLst>
              <a:ext uri="{FF2B5EF4-FFF2-40B4-BE49-F238E27FC236}">
                <a16:creationId xmlns:a16="http://schemas.microsoft.com/office/drawing/2014/main" id="{2BA097AD-DB30-40E3-9FC9-4F2F77AA34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6337" y="2545187"/>
            <a:ext cx="2653402" cy="3214604"/>
          </a:xfrm>
          <a:prstGeom prst="rect">
            <a:avLst/>
          </a:prstGeom>
        </p:spPr>
      </p:pic>
      <p:pic>
        <p:nvPicPr>
          <p:cNvPr id="11" name="Grafik 4">
            <a:extLst>
              <a:ext uri="{FF2B5EF4-FFF2-40B4-BE49-F238E27FC236}">
                <a16:creationId xmlns:a16="http://schemas.microsoft.com/office/drawing/2014/main" id="{F1DB9A9D-9807-4D2C-BE96-C2C727951B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3719" y="2555033"/>
            <a:ext cx="2052817" cy="3194912"/>
          </a:xfrm>
          <a:prstGeom prst="rect">
            <a:avLst/>
          </a:prstGeom>
        </p:spPr>
      </p:pic>
      <p:pic>
        <p:nvPicPr>
          <p:cNvPr id="12" name="Grafik 6">
            <a:extLst>
              <a:ext uri="{FF2B5EF4-FFF2-40B4-BE49-F238E27FC236}">
                <a16:creationId xmlns:a16="http://schemas.microsoft.com/office/drawing/2014/main" id="{9F78390E-AF04-42C6-9FF3-0E65633A1F6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50" y="2513451"/>
            <a:ext cx="2673813" cy="3326958"/>
          </a:xfrm>
          <a:prstGeom prst="rect">
            <a:avLst/>
          </a:prstGeom>
        </p:spPr>
      </p:pic>
      <p:pic>
        <p:nvPicPr>
          <p:cNvPr id="13" name="Grafik 7">
            <a:extLst>
              <a:ext uri="{FF2B5EF4-FFF2-40B4-BE49-F238E27FC236}">
                <a16:creationId xmlns:a16="http://schemas.microsoft.com/office/drawing/2014/main" id="{A964AEDC-DC19-450A-A67F-55E99747F15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372" y="2464450"/>
            <a:ext cx="2653402" cy="3321855"/>
          </a:xfrm>
          <a:prstGeom prst="rect">
            <a:avLst/>
          </a:prstGeom>
        </p:spPr>
      </p:pic>
      <p:sp>
        <p:nvSpPr>
          <p:cNvPr id="14" name="Textfeld 9">
            <a:extLst>
              <a:ext uri="{FF2B5EF4-FFF2-40B4-BE49-F238E27FC236}">
                <a16:creationId xmlns:a16="http://schemas.microsoft.com/office/drawing/2014/main" id="{2907F80E-BEB8-401A-BFA0-41AA96B6E6DD}"/>
              </a:ext>
            </a:extLst>
          </p:cNvPr>
          <p:cNvSpPr txBox="1"/>
          <p:nvPr/>
        </p:nvSpPr>
        <p:spPr>
          <a:xfrm>
            <a:off x="1083082" y="2095118"/>
            <a:ext cx="1202616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de-DE">
                <a:solidFill>
                  <a:schemeClr val="bg1">
                    <a:lumMod val="50000"/>
                  </a:schemeClr>
                </a:solidFill>
              </a:rPr>
              <a:t>1. On </a:t>
            </a:r>
            <a:r>
              <a:rPr lang="de-DE" dirty="0" err="1">
                <a:solidFill>
                  <a:schemeClr val="bg1">
                    <a:lumMod val="50000"/>
                  </a:schemeClr>
                </a:solidFill>
              </a:rPr>
              <a:t>start</a:t>
            </a:r>
            <a:endParaRPr lang="de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5" name="Textfeld 10">
            <a:extLst>
              <a:ext uri="{FF2B5EF4-FFF2-40B4-BE49-F238E27FC236}">
                <a16:creationId xmlns:a16="http://schemas.microsoft.com/office/drawing/2014/main" id="{FBE85CAF-BB5E-4967-A61F-73796F411BAA}"/>
              </a:ext>
            </a:extLst>
          </p:cNvPr>
          <p:cNvSpPr txBox="1"/>
          <p:nvPr/>
        </p:nvSpPr>
        <p:spPr>
          <a:xfrm>
            <a:off x="4245359" y="2095118"/>
            <a:ext cx="1498394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de-DE">
                <a:solidFill>
                  <a:schemeClr val="bg1">
                    <a:lumMod val="50000"/>
                  </a:schemeClr>
                </a:solidFill>
              </a:rPr>
              <a:t>2. In </a:t>
            </a:r>
            <a:r>
              <a:rPr lang="de-DE" dirty="0" err="1">
                <a:solidFill>
                  <a:schemeClr val="bg1">
                    <a:lumMod val="50000"/>
                  </a:schemeClr>
                </a:solidFill>
              </a:rPr>
              <a:t>progress</a:t>
            </a:r>
            <a:endParaRPr lang="de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Textfeld 11">
            <a:extLst>
              <a:ext uri="{FF2B5EF4-FFF2-40B4-BE49-F238E27FC236}">
                <a16:creationId xmlns:a16="http://schemas.microsoft.com/office/drawing/2014/main" id="{3ADD5851-B507-4793-B4EA-49697B09D26D}"/>
              </a:ext>
            </a:extLst>
          </p:cNvPr>
          <p:cNvSpPr txBox="1"/>
          <p:nvPr/>
        </p:nvSpPr>
        <p:spPr>
          <a:xfrm>
            <a:off x="8615273" y="2095118"/>
            <a:ext cx="1291029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de-DE">
                <a:solidFill>
                  <a:schemeClr val="bg1">
                    <a:lumMod val="50000"/>
                  </a:schemeClr>
                </a:solidFill>
              </a:rPr>
              <a:t>3. </a:t>
            </a: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D</a:t>
            </a:r>
            <a:r>
              <a:rPr lang="de-DE">
                <a:solidFill>
                  <a:schemeClr val="bg1">
                    <a:lumMod val="50000"/>
                  </a:schemeClr>
                </a:solidFill>
              </a:rPr>
              <a:t>one</a:t>
            </a:r>
            <a:endParaRPr lang="de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Textfeld 12">
            <a:extLst>
              <a:ext uri="{FF2B5EF4-FFF2-40B4-BE49-F238E27FC236}">
                <a16:creationId xmlns:a16="http://schemas.microsoft.com/office/drawing/2014/main" id="{DF6212C5-C09F-4F6E-9B7F-DC61A1801E06}"/>
              </a:ext>
            </a:extLst>
          </p:cNvPr>
          <p:cNvSpPr txBox="1"/>
          <p:nvPr/>
        </p:nvSpPr>
        <p:spPr>
          <a:xfrm>
            <a:off x="7567523" y="5749945"/>
            <a:ext cx="1291029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de-DE" dirty="0" err="1">
                <a:solidFill>
                  <a:schemeClr val="bg2">
                    <a:lumMod val="75000"/>
                  </a:schemeClr>
                </a:solidFill>
              </a:rPr>
              <a:t>desktop</a:t>
            </a:r>
            <a:endParaRPr lang="de-DE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8" name="Textfeld 13">
            <a:extLst>
              <a:ext uri="{FF2B5EF4-FFF2-40B4-BE49-F238E27FC236}">
                <a16:creationId xmlns:a16="http://schemas.microsoft.com/office/drawing/2014/main" id="{19B49D62-E29C-490E-8891-4BA8D9EEBD55}"/>
              </a:ext>
            </a:extLst>
          </p:cNvPr>
          <p:cNvSpPr txBox="1"/>
          <p:nvPr/>
        </p:nvSpPr>
        <p:spPr>
          <a:xfrm>
            <a:off x="10094612" y="5749945"/>
            <a:ext cx="1291029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chemeClr val="bg2">
                    <a:lumMod val="75000"/>
                  </a:schemeClr>
                </a:solidFill>
              </a:rPr>
              <a:t>mobile</a:t>
            </a:r>
          </a:p>
        </p:txBody>
      </p:sp>
      <p:sp>
        <p:nvSpPr>
          <p:cNvPr id="19" name="Pfeil nach rechts 14">
            <a:extLst>
              <a:ext uri="{FF2B5EF4-FFF2-40B4-BE49-F238E27FC236}">
                <a16:creationId xmlns:a16="http://schemas.microsoft.com/office/drawing/2014/main" id="{A3D1A520-8608-45EE-9442-B452157739FA}"/>
              </a:ext>
            </a:extLst>
          </p:cNvPr>
          <p:cNvSpPr/>
          <p:nvPr/>
        </p:nvSpPr>
        <p:spPr>
          <a:xfrm>
            <a:off x="3227812" y="4038815"/>
            <a:ext cx="304800" cy="276225"/>
          </a:xfrm>
          <a:prstGeom prst="rightArrow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Pfeil nach rechts 15">
            <a:extLst>
              <a:ext uri="{FF2B5EF4-FFF2-40B4-BE49-F238E27FC236}">
                <a16:creationId xmlns:a16="http://schemas.microsoft.com/office/drawing/2014/main" id="{9698AAC2-780B-4AFC-B815-788BC5DD4786}"/>
              </a:ext>
            </a:extLst>
          </p:cNvPr>
          <p:cNvSpPr/>
          <p:nvPr/>
        </p:nvSpPr>
        <p:spPr>
          <a:xfrm>
            <a:off x="6456499" y="4038816"/>
            <a:ext cx="304800" cy="276225"/>
          </a:xfrm>
          <a:prstGeom prst="rightArrow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Nach links gekrümmter Pfeil 16">
            <a:extLst>
              <a:ext uri="{FF2B5EF4-FFF2-40B4-BE49-F238E27FC236}">
                <a16:creationId xmlns:a16="http://schemas.microsoft.com/office/drawing/2014/main" id="{83B8AC2F-800B-4DB1-AB3E-37F2E25622D1}"/>
              </a:ext>
            </a:extLst>
          </p:cNvPr>
          <p:cNvSpPr/>
          <p:nvPr/>
        </p:nvSpPr>
        <p:spPr>
          <a:xfrm>
            <a:off x="11701441" y="5174691"/>
            <a:ext cx="222737" cy="266700"/>
          </a:xfrm>
          <a:prstGeom prst="curvedLeftArrow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1A5013-9C8B-4279-80C4-74AC6A2F1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93C7F-59EB-4A3A-A30C-171723B2F31C}" type="slidenum">
              <a:rPr lang="en-US" smtClean="0">
                <a:uFillTx/>
              </a:rPr>
              <a:t>44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5341811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19DDF473-9FA2-4897-9316-CB8B77FA04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534" y="1118918"/>
            <a:ext cx="10031208" cy="554070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012" y="18256"/>
            <a:ext cx="11917976" cy="1004729"/>
          </a:xfrm>
        </p:spPr>
        <p:txBody>
          <a:bodyPr>
            <a:normAutofit/>
          </a:bodyPr>
          <a:lstStyle/>
          <a:p>
            <a:r>
              <a:rPr lang="en-US" sz="4000" b="1">
                <a:solidFill>
                  <a:srgbClr val="339966"/>
                </a:solidFill>
                <a:uFillTx/>
              </a:rPr>
              <a:t>Software Architechture</a:t>
            </a:r>
            <a:br>
              <a:rPr lang="en-US" sz="3200" b="1">
                <a:solidFill>
                  <a:srgbClr val="339966"/>
                </a:solidFill>
                <a:uFillTx/>
              </a:rPr>
            </a:br>
            <a:r>
              <a:rPr lang="en-US" sz="2200" b="1">
                <a:solidFill>
                  <a:schemeClr val="bg1">
                    <a:lumMod val="50000"/>
                  </a:schemeClr>
                </a:solidFill>
              </a:rPr>
              <a:t>Graphical User Interface</a:t>
            </a:r>
            <a:endParaRPr lang="en-US" sz="2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7" name="Picture 2" descr="Image result for gefasoft logo svg">
            <a:extLst>
              <a:ext uri="{FF2B5EF4-FFF2-40B4-BE49-F238E27FC236}">
                <a16:creationId xmlns:a16="http://schemas.microsoft.com/office/drawing/2014/main" id="{3466CA97-B569-4185-9EF9-6EE0AE357A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/>
          <a:srcRect/>
          <a:stretch>
            <a:fillRect/>
          </a:stretch>
        </p:blipFill>
        <p:spPr bwMode="auto">
          <a:xfrm>
            <a:off x="10287816" y="341301"/>
            <a:ext cx="1641442" cy="358638"/>
          </a:xfrm>
          <a:prstGeom prst="rect">
            <a:avLst/>
          </a:prstGeom>
          <a:noFill/>
        </p:spPr>
      </p:pic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92F387A4-3B1E-4C04-99DB-012B17B47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93C7F-59EB-4A3A-A30C-171723B2F31C}" type="slidenum">
              <a:rPr lang="en-US" smtClean="0">
                <a:uFillTx/>
              </a:rPr>
              <a:t>45</a:t>
            </a:fld>
            <a:endParaRPr lang="en-US">
              <a:uFillTx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1C5453D-263A-4A2C-B01D-ADECA61A2363}"/>
              </a:ext>
            </a:extLst>
          </p:cNvPr>
          <p:cNvSpPr/>
          <p:nvPr/>
        </p:nvSpPr>
        <p:spPr>
          <a:xfrm>
            <a:off x="1113951" y="1409229"/>
            <a:ext cx="2226777" cy="2302691"/>
          </a:xfrm>
          <a:prstGeom prst="rect">
            <a:avLst/>
          </a:prstGeom>
          <a:solidFill>
            <a:schemeClr val="bg1">
              <a:lumMod val="85000"/>
              <a:alpha val="23137"/>
            </a:schemeClr>
          </a:soli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CBC7D93-2D3C-4A5A-8D15-921F635BC454}"/>
              </a:ext>
            </a:extLst>
          </p:cNvPr>
          <p:cNvSpPr/>
          <p:nvPr/>
        </p:nvSpPr>
        <p:spPr>
          <a:xfrm>
            <a:off x="1104899" y="4083114"/>
            <a:ext cx="2226777" cy="2526056"/>
          </a:xfrm>
          <a:prstGeom prst="rect">
            <a:avLst/>
          </a:prstGeom>
          <a:solidFill>
            <a:schemeClr val="bg1">
              <a:lumMod val="85000"/>
              <a:alpha val="23137"/>
            </a:schemeClr>
          </a:soli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0110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DA7DA2A-713B-4074-AF24-05A8960DCF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535" y="1118918"/>
            <a:ext cx="10031208" cy="553570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012" y="18256"/>
            <a:ext cx="11917976" cy="1004729"/>
          </a:xfrm>
        </p:spPr>
        <p:txBody>
          <a:bodyPr>
            <a:normAutofit/>
          </a:bodyPr>
          <a:lstStyle/>
          <a:p>
            <a:r>
              <a:rPr lang="en-US" sz="4000" b="1">
                <a:solidFill>
                  <a:srgbClr val="339966"/>
                </a:solidFill>
                <a:uFillTx/>
              </a:rPr>
              <a:t>Software Architechture</a:t>
            </a:r>
            <a:br>
              <a:rPr lang="en-US" sz="3200" b="1">
                <a:solidFill>
                  <a:srgbClr val="339966"/>
                </a:solidFill>
                <a:uFillTx/>
              </a:rPr>
            </a:br>
            <a:r>
              <a:rPr lang="en-US" sz="2200" b="1">
                <a:solidFill>
                  <a:schemeClr val="bg1">
                    <a:lumMod val="50000"/>
                  </a:schemeClr>
                </a:solidFill>
                <a:uFillTx/>
              </a:rPr>
              <a:t>Business Logic</a:t>
            </a:r>
            <a:endParaRPr lang="en-US" sz="2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7" name="Picture 2" descr="Image result for gefasoft logo svg">
            <a:extLst>
              <a:ext uri="{FF2B5EF4-FFF2-40B4-BE49-F238E27FC236}">
                <a16:creationId xmlns:a16="http://schemas.microsoft.com/office/drawing/2014/main" id="{3466CA97-B569-4185-9EF9-6EE0AE357A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/>
          <a:srcRect/>
          <a:stretch>
            <a:fillRect/>
          </a:stretch>
        </p:blipFill>
        <p:spPr bwMode="auto">
          <a:xfrm>
            <a:off x="10287816" y="341301"/>
            <a:ext cx="1641442" cy="358638"/>
          </a:xfrm>
          <a:prstGeom prst="rect">
            <a:avLst/>
          </a:prstGeom>
          <a:noFill/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ADF6F4-17AB-43D0-A325-9D3877902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93C7F-59EB-4A3A-A30C-171723B2F31C}" type="slidenum">
              <a:rPr lang="en-US" smtClean="0">
                <a:uFillTx/>
              </a:rPr>
              <a:t>46</a:t>
            </a:fld>
            <a:endParaRPr lang="en-US">
              <a:uFillTx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1F3657A-79B4-462C-A8B3-1E82235E595F}"/>
              </a:ext>
            </a:extLst>
          </p:cNvPr>
          <p:cNvSpPr/>
          <p:nvPr/>
        </p:nvSpPr>
        <p:spPr>
          <a:xfrm>
            <a:off x="1113951" y="1409229"/>
            <a:ext cx="2226777" cy="2302691"/>
          </a:xfrm>
          <a:prstGeom prst="rect">
            <a:avLst/>
          </a:prstGeom>
          <a:solidFill>
            <a:schemeClr val="bg1">
              <a:lumMod val="85000"/>
              <a:alpha val="23137"/>
            </a:schemeClr>
          </a:soli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308431B-2CC9-4D5C-91A8-E1BBE6DF19FA}"/>
              </a:ext>
            </a:extLst>
          </p:cNvPr>
          <p:cNvSpPr/>
          <p:nvPr/>
        </p:nvSpPr>
        <p:spPr>
          <a:xfrm>
            <a:off x="1104899" y="4083114"/>
            <a:ext cx="2226777" cy="2526056"/>
          </a:xfrm>
          <a:prstGeom prst="rect">
            <a:avLst/>
          </a:prstGeom>
          <a:solidFill>
            <a:schemeClr val="bg1">
              <a:lumMod val="85000"/>
              <a:alpha val="23137"/>
            </a:schemeClr>
          </a:soli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30252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DA7DA2A-713B-4074-AF24-05A8960DCF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535" y="1118918"/>
            <a:ext cx="10031208" cy="553570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012" y="18256"/>
            <a:ext cx="11917976" cy="1004729"/>
          </a:xfrm>
        </p:spPr>
        <p:txBody>
          <a:bodyPr>
            <a:normAutofit/>
          </a:bodyPr>
          <a:lstStyle/>
          <a:p>
            <a:r>
              <a:rPr lang="en-US" sz="4000" b="1">
                <a:solidFill>
                  <a:srgbClr val="339966"/>
                </a:solidFill>
                <a:uFillTx/>
              </a:rPr>
              <a:t>Software Architechture</a:t>
            </a:r>
            <a:br>
              <a:rPr lang="en-US" sz="3200" b="1">
                <a:solidFill>
                  <a:srgbClr val="339966"/>
                </a:solidFill>
                <a:uFillTx/>
              </a:rPr>
            </a:br>
            <a:r>
              <a:rPr lang="en-US" sz="2200" b="1">
                <a:solidFill>
                  <a:schemeClr val="bg1">
                    <a:lumMod val="50000"/>
                  </a:schemeClr>
                </a:solidFill>
                <a:uFillTx/>
              </a:rPr>
              <a:t>Business Logic</a:t>
            </a:r>
            <a:endParaRPr lang="en-US" sz="2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7" name="Picture 2" descr="Image result for gefasoft logo svg">
            <a:extLst>
              <a:ext uri="{FF2B5EF4-FFF2-40B4-BE49-F238E27FC236}">
                <a16:creationId xmlns:a16="http://schemas.microsoft.com/office/drawing/2014/main" id="{3466CA97-B569-4185-9EF9-6EE0AE357A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/>
          <a:srcRect/>
          <a:stretch>
            <a:fillRect/>
          </a:stretch>
        </p:blipFill>
        <p:spPr bwMode="auto">
          <a:xfrm>
            <a:off x="10287816" y="341301"/>
            <a:ext cx="1641442" cy="358638"/>
          </a:xfrm>
          <a:prstGeom prst="rect">
            <a:avLst/>
          </a:prstGeom>
          <a:noFill/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ADF6F4-17AB-43D0-A325-9D3877902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93C7F-59EB-4A3A-A30C-171723B2F31C}" type="slidenum">
              <a:rPr lang="en-US" smtClean="0">
                <a:uFillTx/>
              </a:rPr>
              <a:t>47</a:t>
            </a:fld>
            <a:endParaRPr lang="en-US">
              <a:uFillTx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1F3657A-79B4-462C-A8B3-1E82235E595F}"/>
              </a:ext>
            </a:extLst>
          </p:cNvPr>
          <p:cNvSpPr/>
          <p:nvPr/>
        </p:nvSpPr>
        <p:spPr>
          <a:xfrm>
            <a:off x="1113951" y="1409229"/>
            <a:ext cx="2226777" cy="2302691"/>
          </a:xfrm>
          <a:prstGeom prst="rect">
            <a:avLst/>
          </a:prstGeom>
          <a:solidFill>
            <a:schemeClr val="bg1">
              <a:lumMod val="85000"/>
              <a:alpha val="23137"/>
            </a:schemeClr>
          </a:soli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308431B-2CC9-4D5C-91A8-E1BBE6DF19FA}"/>
              </a:ext>
            </a:extLst>
          </p:cNvPr>
          <p:cNvSpPr/>
          <p:nvPr/>
        </p:nvSpPr>
        <p:spPr>
          <a:xfrm>
            <a:off x="1104899" y="4083114"/>
            <a:ext cx="2226777" cy="2526056"/>
          </a:xfrm>
          <a:prstGeom prst="rect">
            <a:avLst/>
          </a:prstGeom>
          <a:solidFill>
            <a:schemeClr val="bg1">
              <a:lumMod val="85000"/>
              <a:alpha val="23137"/>
            </a:schemeClr>
          </a:soli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0861C16-9B79-4FA4-9D4F-7D5D27E02CAC}"/>
              </a:ext>
            </a:extLst>
          </p:cNvPr>
          <p:cNvSpPr/>
          <p:nvPr/>
        </p:nvSpPr>
        <p:spPr>
          <a:xfrm>
            <a:off x="4735829" y="5000624"/>
            <a:ext cx="1283971" cy="1247775"/>
          </a:xfrm>
          <a:prstGeom prst="rect">
            <a:avLst/>
          </a:prstGeom>
          <a:solidFill>
            <a:srgbClr val="7F7F7F">
              <a:alpha val="74902"/>
            </a:srgbClr>
          </a:soli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>
                <a:solidFill>
                  <a:schemeClr val="tx1"/>
                </a:solidFill>
              </a:rPr>
              <a:t>?</a:t>
            </a:r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37834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012" y="18256"/>
            <a:ext cx="11917976" cy="1004729"/>
          </a:xfrm>
        </p:spPr>
        <p:txBody>
          <a:bodyPr>
            <a:normAutofit/>
          </a:bodyPr>
          <a:lstStyle/>
          <a:p>
            <a:r>
              <a:rPr lang="en-US" sz="4000" b="1">
                <a:solidFill>
                  <a:srgbClr val="339966"/>
                </a:solidFill>
              </a:rPr>
              <a:t>Script</a:t>
            </a:r>
            <a:br>
              <a:rPr lang="en-US" sz="3200" b="1">
                <a:solidFill>
                  <a:srgbClr val="339966"/>
                </a:solidFill>
                <a:uFillTx/>
              </a:rPr>
            </a:br>
            <a:r>
              <a:rPr lang="en-US" sz="2200" b="1">
                <a:solidFill>
                  <a:schemeClr val="bg1">
                    <a:lumMod val="50000"/>
                  </a:schemeClr>
                </a:solidFill>
              </a:rPr>
              <a:t>Activity Diagram</a:t>
            </a:r>
            <a:endParaRPr lang="en-US" sz="2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9424BE-EF2B-4E3C-A4B9-D9DF89D7F0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44"/>
          <a:stretch/>
        </p:blipFill>
        <p:spPr>
          <a:xfrm>
            <a:off x="3323974" y="1219200"/>
            <a:ext cx="5544051" cy="5418126"/>
          </a:xfrm>
          <a:prstGeom prst="rect">
            <a:avLst/>
          </a:prstGeom>
        </p:spPr>
      </p:pic>
      <p:pic>
        <p:nvPicPr>
          <p:cNvPr id="7" name="Picture 2" descr="Image result for gefasoft logo svg">
            <a:extLst>
              <a:ext uri="{FF2B5EF4-FFF2-40B4-BE49-F238E27FC236}">
                <a16:creationId xmlns:a16="http://schemas.microsoft.com/office/drawing/2014/main" id="{785B496B-0E86-469A-A542-AE5B4513E7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/>
          <a:srcRect/>
          <a:stretch>
            <a:fillRect/>
          </a:stretch>
        </p:blipFill>
        <p:spPr bwMode="auto">
          <a:xfrm>
            <a:off x="10287816" y="341301"/>
            <a:ext cx="1641442" cy="358638"/>
          </a:xfrm>
          <a:prstGeom prst="rect">
            <a:avLst/>
          </a:prstGeom>
          <a:noFill/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EC14374-DA60-4004-8942-CCA749D70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93C7F-59EB-4A3A-A30C-171723B2F31C}" type="slidenum">
              <a:rPr lang="en-US" smtClean="0">
                <a:uFillTx/>
              </a:rPr>
              <a:t>48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48902183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012" y="18256"/>
            <a:ext cx="11917976" cy="1004729"/>
          </a:xfrm>
        </p:spPr>
        <p:txBody>
          <a:bodyPr>
            <a:normAutofit/>
          </a:bodyPr>
          <a:lstStyle/>
          <a:p>
            <a:r>
              <a:rPr lang="en-US" sz="4000" b="1">
                <a:solidFill>
                  <a:srgbClr val="339966"/>
                </a:solidFill>
              </a:rPr>
              <a:t>Fetching Data</a:t>
            </a:r>
            <a:br>
              <a:rPr lang="en-US" sz="3200" b="1">
                <a:solidFill>
                  <a:srgbClr val="339966"/>
                </a:solidFill>
                <a:uFillTx/>
              </a:rPr>
            </a:br>
            <a:r>
              <a:rPr lang="en-US" sz="2200" b="1">
                <a:solidFill>
                  <a:schemeClr val="bg1">
                    <a:lumMod val="50000"/>
                  </a:schemeClr>
                </a:solidFill>
              </a:rPr>
              <a:t>Global Data Map</a:t>
            </a:r>
            <a:endParaRPr lang="en-US" sz="2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7" name="Picture 2" descr="Image result for gefasoft logo svg">
            <a:extLst>
              <a:ext uri="{FF2B5EF4-FFF2-40B4-BE49-F238E27FC236}">
                <a16:creationId xmlns:a16="http://schemas.microsoft.com/office/drawing/2014/main" id="{785B496B-0E86-469A-A542-AE5B4513E7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/>
          <a:srcRect/>
          <a:stretch>
            <a:fillRect/>
          </a:stretch>
        </p:blipFill>
        <p:spPr bwMode="auto">
          <a:xfrm>
            <a:off x="10287816" y="341301"/>
            <a:ext cx="1641442" cy="358638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39299FD-D613-4576-9457-835E9D1D57AB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216477" y="1849754"/>
            <a:ext cx="11492345" cy="517448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9CF4FD-9074-48AF-8C23-24E6BF6D31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93C7F-59EB-4A3A-A30C-171723B2F31C}" type="slidenum">
              <a:rPr lang="en-US" smtClean="0">
                <a:uFillTx/>
              </a:rPr>
              <a:t>49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2750586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012" y="18256"/>
            <a:ext cx="11917976" cy="1004729"/>
          </a:xfrm>
        </p:spPr>
        <p:txBody>
          <a:bodyPr>
            <a:normAutofit/>
          </a:bodyPr>
          <a:lstStyle/>
          <a:p>
            <a:r>
              <a:rPr lang="en-US" sz="4000" b="1">
                <a:solidFill>
                  <a:srgbClr val="339966"/>
                </a:solidFill>
              </a:rPr>
              <a:t>Introduction</a:t>
            </a:r>
            <a:br>
              <a:rPr lang="en-US" sz="3200" b="1">
                <a:solidFill>
                  <a:srgbClr val="339966"/>
                </a:solidFill>
                <a:uFillTx/>
              </a:rPr>
            </a:br>
            <a:r>
              <a:rPr lang="en-US" sz="2200" b="1">
                <a:solidFill>
                  <a:schemeClr val="bg1">
                    <a:lumMod val="50000"/>
                  </a:schemeClr>
                </a:solidFill>
                <a:uFillTx/>
              </a:rPr>
              <a:t>Motivation</a:t>
            </a:r>
            <a:endParaRPr lang="en-US" sz="2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9" name="Picture 2" descr="Image result for gefasoft logo svg"/>
          <p:cNvPicPr>
            <a:picLocks noChangeAspect="1" noChangeArrowheads="1"/>
          </p:cNvPicPr>
          <p:nvPr/>
        </p:nvPicPr>
        <p:blipFill>
          <a:blip r:embed="rId3" cstate="hqprint"/>
          <a:srcRect/>
          <a:stretch>
            <a:fillRect/>
          </a:stretch>
        </p:blipFill>
        <p:spPr bwMode="auto">
          <a:xfrm>
            <a:off x="10287816" y="341301"/>
            <a:ext cx="1641442" cy="358638"/>
          </a:xfrm>
          <a:prstGeom prst="rect">
            <a:avLst/>
          </a:prstGeom>
          <a:noFill/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ED2F716-FDFD-4110-A3F5-736217C04E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012" y="1683395"/>
            <a:ext cx="11071878" cy="5156349"/>
          </a:xfrm>
        </p:spPr>
        <p:txBody>
          <a:bodyPr>
            <a:normAutofit/>
          </a:bodyPr>
          <a:lstStyle/>
          <a:p>
            <a:pPr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US" sz="3200"/>
              <a:t>Frequent technical changes </a:t>
            </a:r>
            <a:r>
              <a:rPr lang="en-US" sz="3200">
                <a:sym typeface="Wingdings" panose="05000000000000000000" pitchFamily="2" charset="2"/>
              </a:rPr>
              <a:t> c</a:t>
            </a:r>
            <a:r>
              <a:rPr lang="en-US" sz="3200"/>
              <a:t>onstant increase in complexity 					         of industrial facilities</a:t>
            </a:r>
          </a:p>
          <a:p>
            <a:pPr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US" sz="1200"/>
          </a:p>
          <a:p>
            <a:pPr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US" sz="3200"/>
              <a:t>Changes propagate throughout</a:t>
            </a:r>
          </a:p>
          <a:p>
            <a:pPr lvl="1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US" sz="2800"/>
              <a:t>Documentation</a:t>
            </a:r>
          </a:p>
          <a:p>
            <a:pPr lvl="1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US" sz="2800"/>
              <a:t>Maintenance</a:t>
            </a:r>
          </a:p>
          <a:p>
            <a:pPr lvl="1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US" sz="2800"/>
              <a:t>Operation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46A60F-3A90-40EF-85BB-36C2FC60F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93C7F-59EB-4A3A-A30C-171723B2F31C}" type="slidenum">
              <a:rPr lang="en-US" smtClean="0">
                <a:uFillTx/>
              </a:rPr>
              <a:t>5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35773631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012" y="18256"/>
            <a:ext cx="11917976" cy="1004729"/>
          </a:xfrm>
        </p:spPr>
        <p:txBody>
          <a:bodyPr>
            <a:normAutofit/>
          </a:bodyPr>
          <a:lstStyle/>
          <a:p>
            <a:r>
              <a:rPr lang="en-US" sz="4000" b="1">
                <a:solidFill>
                  <a:srgbClr val="339966"/>
                </a:solidFill>
              </a:rPr>
              <a:t>Graphing Algorithm</a:t>
            </a:r>
            <a:br>
              <a:rPr lang="en-US" sz="3200" b="1">
                <a:solidFill>
                  <a:srgbClr val="339966"/>
                </a:solidFill>
                <a:uFillTx/>
              </a:rPr>
            </a:br>
            <a:r>
              <a:rPr lang="en-US" sz="2200" b="1">
                <a:solidFill>
                  <a:schemeClr val="bg1">
                    <a:lumMod val="50000"/>
                  </a:schemeClr>
                </a:solidFill>
              </a:rPr>
              <a:t>Concept: From Node Tree to Visualization</a:t>
            </a:r>
            <a:endParaRPr lang="en-US" sz="2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7" name="Picture 2" descr="Image result for gefasoft logo svg">
            <a:extLst>
              <a:ext uri="{FF2B5EF4-FFF2-40B4-BE49-F238E27FC236}">
                <a16:creationId xmlns:a16="http://schemas.microsoft.com/office/drawing/2014/main" id="{785B496B-0E86-469A-A542-AE5B4513E7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/>
          <a:srcRect/>
          <a:stretch>
            <a:fillRect/>
          </a:stretch>
        </p:blipFill>
        <p:spPr bwMode="auto">
          <a:xfrm>
            <a:off x="10287816" y="341301"/>
            <a:ext cx="1641442" cy="358638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3E4A975-8F2C-4727-85AA-CF8139A8A5F1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018519" y="964739"/>
            <a:ext cx="10154961" cy="587500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0B2E89-F871-4D4F-B4A3-7A4C6378E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93C7F-59EB-4A3A-A30C-171723B2F31C}" type="slidenum">
              <a:rPr lang="en-US" smtClean="0">
                <a:uFillTx/>
              </a:rPr>
              <a:t>50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15013389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012" y="18256"/>
            <a:ext cx="11917976" cy="1004729"/>
          </a:xfrm>
        </p:spPr>
        <p:txBody>
          <a:bodyPr>
            <a:normAutofit/>
          </a:bodyPr>
          <a:lstStyle/>
          <a:p>
            <a:r>
              <a:rPr lang="en-US" sz="4000" b="1">
                <a:solidFill>
                  <a:srgbClr val="339966"/>
                </a:solidFill>
              </a:rPr>
              <a:t>Graphing Algorithm</a:t>
            </a:r>
            <a:br>
              <a:rPr lang="en-US" sz="3200" b="1">
                <a:solidFill>
                  <a:srgbClr val="339966"/>
                </a:solidFill>
                <a:uFillTx/>
              </a:rPr>
            </a:br>
            <a:r>
              <a:rPr lang="en-US" sz="2200" b="1">
                <a:solidFill>
                  <a:schemeClr val="bg1">
                    <a:lumMod val="50000"/>
                  </a:schemeClr>
                </a:solidFill>
                <a:uFillTx/>
              </a:rPr>
              <a:t>Concept: Relative Positioning</a:t>
            </a:r>
            <a:endParaRPr lang="en-US" sz="2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7" name="Picture 2" descr="Image result for gefasoft logo svg">
            <a:extLst>
              <a:ext uri="{FF2B5EF4-FFF2-40B4-BE49-F238E27FC236}">
                <a16:creationId xmlns:a16="http://schemas.microsoft.com/office/drawing/2014/main" id="{785B496B-0E86-469A-A542-AE5B4513E7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/>
          <a:srcRect/>
          <a:stretch>
            <a:fillRect/>
          </a:stretch>
        </p:blipFill>
        <p:spPr bwMode="auto">
          <a:xfrm>
            <a:off x="10287816" y="341301"/>
            <a:ext cx="1641442" cy="358638"/>
          </a:xfrm>
          <a:prstGeom prst="rect">
            <a:avLst/>
          </a:prstGeom>
          <a:noFill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EC98CAA-2067-4D1F-AAC4-7F9192ADD9DF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89224" y="2127046"/>
            <a:ext cx="11593663" cy="394609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70D64D-2C41-45F2-B5CA-4E1B71E2D8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93C7F-59EB-4A3A-A30C-171723B2F31C}" type="slidenum">
              <a:rPr lang="en-US" smtClean="0">
                <a:uFillTx/>
              </a:rPr>
              <a:t>51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18926402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012" y="18256"/>
            <a:ext cx="11917976" cy="1004729"/>
          </a:xfrm>
        </p:spPr>
        <p:txBody>
          <a:bodyPr>
            <a:normAutofit/>
          </a:bodyPr>
          <a:lstStyle/>
          <a:p>
            <a:r>
              <a:rPr lang="en-US" sz="4000" b="1">
                <a:solidFill>
                  <a:srgbClr val="339966"/>
                </a:solidFill>
              </a:rPr>
              <a:t>Graphing Algorithm</a:t>
            </a:r>
            <a:br>
              <a:rPr lang="en-US" sz="3200" b="1">
                <a:solidFill>
                  <a:srgbClr val="339966"/>
                </a:solidFill>
                <a:uFillTx/>
              </a:rPr>
            </a:br>
            <a:r>
              <a:rPr lang="en-US" sz="2200" b="1">
                <a:solidFill>
                  <a:schemeClr val="bg1">
                    <a:lumMod val="50000"/>
                  </a:schemeClr>
                </a:solidFill>
              </a:rPr>
              <a:t>1. Specification of Constraints</a:t>
            </a:r>
            <a:endParaRPr lang="en-US" sz="2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7" name="Picture 2" descr="Image result for gefasoft logo svg">
            <a:extLst>
              <a:ext uri="{FF2B5EF4-FFF2-40B4-BE49-F238E27FC236}">
                <a16:creationId xmlns:a16="http://schemas.microsoft.com/office/drawing/2014/main" id="{785B496B-0E86-469A-A542-AE5B4513E7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/>
          <a:srcRect/>
          <a:stretch>
            <a:fillRect/>
          </a:stretch>
        </p:blipFill>
        <p:spPr bwMode="auto">
          <a:xfrm>
            <a:off x="10287816" y="341301"/>
            <a:ext cx="1641442" cy="358638"/>
          </a:xfrm>
          <a:prstGeom prst="rect">
            <a:avLst/>
          </a:prstGeom>
          <a:noFill/>
        </p:spPr>
      </p:pic>
      <p:pic>
        <p:nvPicPr>
          <p:cNvPr id="12" name="Grafik 3">
            <a:extLst>
              <a:ext uri="{FF2B5EF4-FFF2-40B4-BE49-F238E27FC236}">
                <a16:creationId xmlns:a16="http://schemas.microsoft.com/office/drawing/2014/main" id="{9D3B02EC-C5CB-4245-8264-2D8D2445F3CF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1507" y="857250"/>
            <a:ext cx="6908985" cy="588153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657A6D5-7B51-40B3-B03F-43296E2A0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93C7F-59EB-4A3A-A30C-171723B2F31C}" type="slidenum">
              <a:rPr lang="en-US" smtClean="0">
                <a:uFillTx/>
              </a:rPr>
              <a:t>52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73166352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012" y="18256"/>
            <a:ext cx="11917976" cy="1004729"/>
          </a:xfrm>
        </p:spPr>
        <p:txBody>
          <a:bodyPr>
            <a:normAutofit/>
          </a:bodyPr>
          <a:lstStyle/>
          <a:p>
            <a:r>
              <a:rPr lang="en-US" sz="4000" b="1">
                <a:solidFill>
                  <a:srgbClr val="339966"/>
                </a:solidFill>
              </a:rPr>
              <a:t>Graphing Algorithm</a:t>
            </a:r>
            <a:br>
              <a:rPr lang="en-US" sz="3200" b="1">
                <a:solidFill>
                  <a:srgbClr val="339966"/>
                </a:solidFill>
                <a:uFillTx/>
              </a:rPr>
            </a:br>
            <a:r>
              <a:rPr lang="en-US" sz="2200" b="1">
                <a:solidFill>
                  <a:schemeClr val="bg1">
                    <a:lumMod val="50000"/>
                  </a:schemeClr>
                </a:solidFill>
              </a:rPr>
              <a:t>2. Vertex Placement</a:t>
            </a:r>
            <a:endParaRPr lang="en-US" sz="2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7" name="Picture 2" descr="Image result for gefasoft logo svg">
            <a:extLst>
              <a:ext uri="{FF2B5EF4-FFF2-40B4-BE49-F238E27FC236}">
                <a16:creationId xmlns:a16="http://schemas.microsoft.com/office/drawing/2014/main" id="{785B496B-0E86-469A-A542-AE5B4513E7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/>
          <a:srcRect/>
          <a:stretch>
            <a:fillRect/>
          </a:stretch>
        </p:blipFill>
        <p:spPr bwMode="auto">
          <a:xfrm>
            <a:off x="10287816" y="341301"/>
            <a:ext cx="1641442" cy="358638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15B78B5-2939-4869-95DC-95D35CBBBB64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7860" y="854234"/>
            <a:ext cx="8336280" cy="590423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8C3616-AC1C-464D-9B0F-96C226F19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93C7F-59EB-4A3A-A30C-171723B2F31C}" type="slidenum">
              <a:rPr lang="en-US" smtClean="0">
                <a:uFillTx/>
              </a:rPr>
              <a:t>53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83362776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012" y="18256"/>
            <a:ext cx="11917976" cy="1004729"/>
          </a:xfrm>
        </p:spPr>
        <p:txBody>
          <a:bodyPr>
            <a:normAutofit/>
          </a:bodyPr>
          <a:lstStyle/>
          <a:p>
            <a:r>
              <a:rPr lang="en-US" sz="4000" b="1">
                <a:solidFill>
                  <a:srgbClr val="339966"/>
                </a:solidFill>
              </a:rPr>
              <a:t>Example 1</a:t>
            </a:r>
            <a:br>
              <a:rPr lang="en-US" sz="3200" b="1">
                <a:solidFill>
                  <a:srgbClr val="339966"/>
                </a:solidFill>
                <a:uFillTx/>
              </a:rPr>
            </a:br>
            <a:r>
              <a:rPr lang="en-US" sz="2200" b="1">
                <a:solidFill>
                  <a:schemeClr val="bg1">
                    <a:lumMod val="50000"/>
                  </a:schemeClr>
                </a:solidFill>
              </a:rPr>
              <a:t>Consecutive Inline Shapes</a:t>
            </a:r>
            <a:endParaRPr lang="en-US" sz="2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7" name="Picture 2" descr="Image result for gefasoft logo svg">
            <a:extLst>
              <a:ext uri="{FF2B5EF4-FFF2-40B4-BE49-F238E27FC236}">
                <a16:creationId xmlns:a16="http://schemas.microsoft.com/office/drawing/2014/main" id="{785B496B-0E86-469A-A542-AE5B4513E7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/>
          <a:srcRect/>
          <a:stretch>
            <a:fillRect/>
          </a:stretch>
        </p:blipFill>
        <p:spPr bwMode="auto">
          <a:xfrm>
            <a:off x="10287816" y="341301"/>
            <a:ext cx="1641442" cy="358638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EE5B57E-4ACA-4404-83EB-17041E320B0C}"/>
              </a:ext>
            </a:extLst>
          </p:cNvPr>
          <p:cNvPicPr/>
          <p:nvPr/>
        </p:nvPicPr>
        <p:blipFill rotWithShape="1">
          <a:blip r:embed="rId4"/>
          <a:srcRect t="2239" b="5555"/>
          <a:stretch/>
        </p:blipFill>
        <p:spPr bwMode="auto">
          <a:xfrm>
            <a:off x="1536358" y="2385061"/>
            <a:ext cx="9119283" cy="413163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AFADD3-2468-48EB-81D9-B93AEFBC83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93C7F-59EB-4A3A-A30C-171723B2F31C}" type="slidenum">
              <a:rPr lang="en-US" smtClean="0">
                <a:uFillTx/>
              </a:rPr>
              <a:t>54</a:t>
            </a:fld>
            <a:endParaRPr lang="en-US">
              <a:uFillTx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0401658-BAE6-4901-872D-0A457E8F3C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0060" y="1480988"/>
            <a:ext cx="11071878" cy="5156349"/>
          </a:xfrm>
        </p:spPr>
        <p:txBody>
          <a:bodyPr>
            <a:normAutofit/>
          </a:bodyPr>
          <a:lstStyle/>
          <a:p>
            <a:pPr lvl="1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2800" b="1">
                <a:solidFill>
                  <a:schemeClr val="bg1">
                    <a:lumMod val="50000"/>
                  </a:schemeClr>
                </a:solidFill>
              </a:rPr>
              <a:t>#inline</a:t>
            </a:r>
          </a:p>
        </p:txBody>
      </p:sp>
    </p:spTree>
    <p:extLst>
      <p:ext uri="{BB962C8B-B14F-4D97-AF65-F5344CB8AC3E}">
        <p14:creationId xmlns:p14="http://schemas.microsoft.com/office/powerpoint/2010/main" val="360217444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012" y="18256"/>
            <a:ext cx="11917976" cy="1004729"/>
          </a:xfrm>
        </p:spPr>
        <p:txBody>
          <a:bodyPr>
            <a:normAutofit/>
          </a:bodyPr>
          <a:lstStyle/>
          <a:p>
            <a:r>
              <a:rPr lang="en-US" sz="4000" b="1">
                <a:solidFill>
                  <a:srgbClr val="339966"/>
                </a:solidFill>
              </a:rPr>
              <a:t>Example 1</a:t>
            </a:r>
            <a:br>
              <a:rPr lang="en-US" sz="3200" b="1">
                <a:solidFill>
                  <a:srgbClr val="339966"/>
                </a:solidFill>
                <a:uFillTx/>
              </a:rPr>
            </a:br>
            <a:r>
              <a:rPr lang="en-US" sz="2200" b="1">
                <a:solidFill>
                  <a:schemeClr val="bg1">
                    <a:lumMod val="50000"/>
                  </a:schemeClr>
                </a:solidFill>
              </a:rPr>
              <a:t>Consecutive Inline Shapes</a:t>
            </a:r>
            <a:endParaRPr lang="en-US" sz="2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7" name="Picture 2" descr="Image result for gefasoft logo svg">
            <a:extLst>
              <a:ext uri="{FF2B5EF4-FFF2-40B4-BE49-F238E27FC236}">
                <a16:creationId xmlns:a16="http://schemas.microsoft.com/office/drawing/2014/main" id="{785B496B-0E86-469A-A542-AE5B4513E7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/>
          <a:srcRect/>
          <a:stretch>
            <a:fillRect/>
          </a:stretch>
        </p:blipFill>
        <p:spPr bwMode="auto">
          <a:xfrm>
            <a:off x="10287816" y="341301"/>
            <a:ext cx="1641442" cy="358638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EE5B57E-4ACA-4404-83EB-17041E320B0C}"/>
              </a:ext>
            </a:extLst>
          </p:cNvPr>
          <p:cNvPicPr/>
          <p:nvPr/>
        </p:nvPicPr>
        <p:blipFill rotWithShape="1">
          <a:blip r:embed="rId4"/>
          <a:srcRect t="2239" b="5555"/>
          <a:stretch/>
        </p:blipFill>
        <p:spPr bwMode="auto">
          <a:xfrm>
            <a:off x="1536358" y="2385061"/>
            <a:ext cx="9119283" cy="413163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AFADD3-2468-48EB-81D9-B93AEFBC83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93C7F-59EB-4A3A-A30C-171723B2F31C}" type="slidenum">
              <a:rPr lang="en-US" smtClean="0">
                <a:uFillTx/>
              </a:rPr>
              <a:t>55</a:t>
            </a:fld>
            <a:endParaRPr lang="en-US">
              <a:uFillTx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A761896-AE64-46A4-9958-7E715FDD01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0060" y="1480988"/>
            <a:ext cx="11071878" cy="5156349"/>
          </a:xfrm>
        </p:spPr>
        <p:txBody>
          <a:bodyPr>
            <a:normAutofit/>
          </a:bodyPr>
          <a:lstStyle/>
          <a:p>
            <a:pPr lvl="1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2800" b="1">
                <a:solidFill>
                  <a:schemeClr val="bg1">
                    <a:lumMod val="50000"/>
                  </a:schemeClr>
                </a:solidFill>
              </a:rPr>
              <a:t>#inline</a:t>
            </a:r>
          </a:p>
          <a:p>
            <a:pPr lvl="2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2400"/>
              <a:t>Horizontal offset from previous by </a:t>
            </a:r>
            <a:r>
              <a:rPr lang="en-GB" sz="2400" b="1">
                <a:solidFill>
                  <a:schemeClr val="accent2"/>
                </a:solidFill>
              </a:rPr>
              <a:t>spacing</a:t>
            </a:r>
            <a:r>
              <a:rPr lang="en-GB" sz="2400" i="1"/>
              <a:t> </a:t>
            </a:r>
            <a:r>
              <a:rPr lang="en-GB" sz="2400"/>
              <a:t>(global variable)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44EFFFA-8FCA-45E6-BC9C-C37B72A4C316}"/>
              </a:ext>
            </a:extLst>
          </p:cNvPr>
          <p:cNvSpPr/>
          <p:nvPr/>
        </p:nvSpPr>
        <p:spPr>
          <a:xfrm>
            <a:off x="6134100" y="2385060"/>
            <a:ext cx="4780085" cy="36117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FDC78F4-C853-470B-A7BE-018DF9AD7BCE}"/>
              </a:ext>
            </a:extLst>
          </p:cNvPr>
          <p:cNvSpPr/>
          <p:nvPr/>
        </p:nvSpPr>
        <p:spPr>
          <a:xfrm>
            <a:off x="5890260" y="3042920"/>
            <a:ext cx="634805" cy="772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6156555-3D6F-45FA-A2E9-ED3C4AC9B7AD}"/>
              </a:ext>
            </a:extLst>
          </p:cNvPr>
          <p:cNvSpPr/>
          <p:nvPr/>
        </p:nvSpPr>
        <p:spPr>
          <a:xfrm>
            <a:off x="2286000" y="5072965"/>
            <a:ext cx="4239065" cy="14437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13316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012" y="18256"/>
            <a:ext cx="11917976" cy="1004729"/>
          </a:xfrm>
        </p:spPr>
        <p:txBody>
          <a:bodyPr>
            <a:normAutofit/>
          </a:bodyPr>
          <a:lstStyle/>
          <a:p>
            <a:r>
              <a:rPr lang="en-US" sz="4000" b="1">
                <a:solidFill>
                  <a:srgbClr val="339966"/>
                </a:solidFill>
              </a:rPr>
              <a:t>Example 1</a:t>
            </a:r>
            <a:br>
              <a:rPr lang="en-US" sz="3200" b="1">
                <a:solidFill>
                  <a:srgbClr val="339966"/>
                </a:solidFill>
                <a:uFillTx/>
              </a:rPr>
            </a:br>
            <a:r>
              <a:rPr lang="en-US" sz="2200" b="1">
                <a:solidFill>
                  <a:schemeClr val="bg1">
                    <a:lumMod val="50000"/>
                  </a:schemeClr>
                </a:solidFill>
              </a:rPr>
              <a:t>Consecutive Inline Shapes</a:t>
            </a:r>
            <a:endParaRPr lang="en-US" sz="2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7" name="Picture 2" descr="Image result for gefasoft logo svg">
            <a:extLst>
              <a:ext uri="{FF2B5EF4-FFF2-40B4-BE49-F238E27FC236}">
                <a16:creationId xmlns:a16="http://schemas.microsoft.com/office/drawing/2014/main" id="{785B496B-0E86-469A-A542-AE5B4513E7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/>
          <a:srcRect/>
          <a:stretch>
            <a:fillRect/>
          </a:stretch>
        </p:blipFill>
        <p:spPr bwMode="auto">
          <a:xfrm>
            <a:off x="10287816" y="341301"/>
            <a:ext cx="1641442" cy="358638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EE5B57E-4ACA-4404-83EB-17041E320B0C}"/>
              </a:ext>
            </a:extLst>
          </p:cNvPr>
          <p:cNvPicPr/>
          <p:nvPr/>
        </p:nvPicPr>
        <p:blipFill rotWithShape="1">
          <a:blip r:embed="rId4"/>
          <a:srcRect t="2239" b="5555"/>
          <a:stretch/>
        </p:blipFill>
        <p:spPr bwMode="auto">
          <a:xfrm>
            <a:off x="1536358" y="2385061"/>
            <a:ext cx="9119283" cy="413163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AFADD3-2468-48EB-81D9-B93AEFBC83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93C7F-59EB-4A3A-A30C-171723B2F31C}" type="slidenum">
              <a:rPr lang="en-US" smtClean="0">
                <a:uFillTx/>
              </a:rPr>
              <a:t>56</a:t>
            </a:fld>
            <a:endParaRPr lang="en-US">
              <a:uFillTx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A761896-AE64-46A4-9958-7E715FDD01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0060" y="1480988"/>
            <a:ext cx="11071878" cy="5156349"/>
          </a:xfrm>
        </p:spPr>
        <p:txBody>
          <a:bodyPr>
            <a:normAutofit/>
          </a:bodyPr>
          <a:lstStyle/>
          <a:p>
            <a:pPr lvl="1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2800" b="1">
                <a:solidFill>
                  <a:schemeClr val="bg1">
                    <a:lumMod val="50000"/>
                  </a:schemeClr>
                </a:solidFill>
              </a:rPr>
              <a:t>#inline</a:t>
            </a:r>
          </a:p>
          <a:p>
            <a:pPr lvl="2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2400"/>
              <a:t>Horizontal offset from previous by </a:t>
            </a:r>
            <a:r>
              <a:rPr lang="en-GB" sz="2400" b="1">
                <a:solidFill>
                  <a:schemeClr val="accent2"/>
                </a:solidFill>
              </a:rPr>
              <a:t>spacing</a:t>
            </a:r>
            <a:r>
              <a:rPr lang="en-GB" sz="2400" i="1"/>
              <a:t> </a:t>
            </a:r>
            <a:r>
              <a:rPr lang="en-GB" sz="2400"/>
              <a:t>(global variable)</a:t>
            </a:r>
          </a:p>
          <a:p>
            <a:pPr lvl="2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2400"/>
              <a:t>Vertically centered</a:t>
            </a:r>
          </a:p>
          <a:p>
            <a:pPr marL="457200" lvl="1" indent="0">
              <a:buClr>
                <a:srgbClr val="FFC000"/>
              </a:buClr>
              <a:buNone/>
            </a:pPr>
            <a:endParaRPr lang="en-GB" sz="28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6156555-3D6F-45FA-A2E9-ED3C4AC9B7AD}"/>
              </a:ext>
            </a:extLst>
          </p:cNvPr>
          <p:cNvSpPr/>
          <p:nvPr/>
        </p:nvSpPr>
        <p:spPr>
          <a:xfrm>
            <a:off x="2286001" y="5072965"/>
            <a:ext cx="3505200" cy="14437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5869C02-419D-45C1-9141-C05FC505ED75}"/>
              </a:ext>
            </a:extLst>
          </p:cNvPr>
          <p:cNvSpPr/>
          <p:nvPr/>
        </p:nvSpPr>
        <p:spPr>
          <a:xfrm>
            <a:off x="4788244" y="5402544"/>
            <a:ext cx="3505200" cy="14437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8FD721F-FA00-436C-9B1C-080E1A1263A3}"/>
              </a:ext>
            </a:extLst>
          </p:cNvPr>
          <p:cNvSpPr/>
          <p:nvPr/>
        </p:nvSpPr>
        <p:spPr>
          <a:xfrm>
            <a:off x="8136545" y="5019786"/>
            <a:ext cx="3505200" cy="14437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0FE63A7-9107-4CC0-BB3B-28D06D49B35F}"/>
              </a:ext>
            </a:extLst>
          </p:cNvPr>
          <p:cNvSpPr/>
          <p:nvPr/>
        </p:nvSpPr>
        <p:spPr>
          <a:xfrm>
            <a:off x="9108831" y="2331881"/>
            <a:ext cx="1530594" cy="29577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0500F14-6FE3-4D6F-BA4E-CF8F5D7158C5}"/>
              </a:ext>
            </a:extLst>
          </p:cNvPr>
          <p:cNvSpPr/>
          <p:nvPr/>
        </p:nvSpPr>
        <p:spPr>
          <a:xfrm>
            <a:off x="8136545" y="3238508"/>
            <a:ext cx="1231066" cy="18169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F584143-78B2-4C10-89F9-E2DC1A124404}"/>
              </a:ext>
            </a:extLst>
          </p:cNvPr>
          <p:cNvSpPr/>
          <p:nvPr/>
        </p:nvSpPr>
        <p:spPr>
          <a:xfrm>
            <a:off x="8595538" y="2361280"/>
            <a:ext cx="1026585" cy="8503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43038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012" y="18256"/>
            <a:ext cx="11917976" cy="1004729"/>
          </a:xfrm>
        </p:spPr>
        <p:txBody>
          <a:bodyPr>
            <a:normAutofit/>
          </a:bodyPr>
          <a:lstStyle/>
          <a:p>
            <a:r>
              <a:rPr lang="en-US" sz="4000" b="1">
                <a:solidFill>
                  <a:srgbClr val="339966"/>
                </a:solidFill>
              </a:rPr>
              <a:t>Example 1</a:t>
            </a:r>
            <a:br>
              <a:rPr lang="en-US" sz="3200" b="1">
                <a:solidFill>
                  <a:srgbClr val="339966"/>
                </a:solidFill>
                <a:uFillTx/>
              </a:rPr>
            </a:br>
            <a:r>
              <a:rPr lang="en-US" sz="2200" b="1">
                <a:solidFill>
                  <a:schemeClr val="bg1">
                    <a:lumMod val="50000"/>
                  </a:schemeClr>
                </a:solidFill>
              </a:rPr>
              <a:t>Consecutive Inline Shapes</a:t>
            </a:r>
            <a:endParaRPr lang="en-US" sz="2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7" name="Picture 2" descr="Image result for gefasoft logo svg">
            <a:extLst>
              <a:ext uri="{FF2B5EF4-FFF2-40B4-BE49-F238E27FC236}">
                <a16:creationId xmlns:a16="http://schemas.microsoft.com/office/drawing/2014/main" id="{785B496B-0E86-469A-A542-AE5B4513E7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/>
          <a:srcRect/>
          <a:stretch>
            <a:fillRect/>
          </a:stretch>
        </p:blipFill>
        <p:spPr bwMode="auto">
          <a:xfrm>
            <a:off x="10287816" y="341301"/>
            <a:ext cx="1641442" cy="358638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EE5B57E-4ACA-4404-83EB-17041E320B0C}"/>
              </a:ext>
            </a:extLst>
          </p:cNvPr>
          <p:cNvPicPr/>
          <p:nvPr/>
        </p:nvPicPr>
        <p:blipFill rotWithShape="1">
          <a:blip r:embed="rId4"/>
          <a:srcRect t="2239" b="5555"/>
          <a:stretch/>
        </p:blipFill>
        <p:spPr bwMode="auto">
          <a:xfrm>
            <a:off x="1536357" y="2385061"/>
            <a:ext cx="9119283" cy="413163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AFADD3-2468-48EB-81D9-B93AEFBC83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93C7F-59EB-4A3A-A30C-171723B2F31C}" type="slidenum">
              <a:rPr lang="en-US" smtClean="0">
                <a:uFillTx/>
              </a:rPr>
              <a:t>57</a:t>
            </a:fld>
            <a:endParaRPr lang="en-US">
              <a:uFillTx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A761896-AE64-46A4-9958-7E715FDD01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0060" y="1480988"/>
            <a:ext cx="11071878" cy="5156349"/>
          </a:xfrm>
        </p:spPr>
        <p:txBody>
          <a:bodyPr>
            <a:normAutofit/>
          </a:bodyPr>
          <a:lstStyle/>
          <a:p>
            <a:pPr lvl="1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2800" b="1">
                <a:solidFill>
                  <a:schemeClr val="bg1">
                    <a:lumMod val="50000"/>
                  </a:schemeClr>
                </a:solidFill>
              </a:rPr>
              <a:t>#inline</a:t>
            </a:r>
          </a:p>
          <a:p>
            <a:pPr lvl="2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2400"/>
              <a:t>Horizontal offset from previous by </a:t>
            </a:r>
            <a:r>
              <a:rPr lang="en-GB" sz="2400" b="1">
                <a:solidFill>
                  <a:schemeClr val="accent2"/>
                </a:solidFill>
              </a:rPr>
              <a:t>spacing</a:t>
            </a:r>
            <a:r>
              <a:rPr lang="en-GB" sz="2400" i="1"/>
              <a:t> </a:t>
            </a:r>
            <a:r>
              <a:rPr lang="en-GB" sz="2400"/>
              <a:t>(global variable)</a:t>
            </a:r>
          </a:p>
          <a:p>
            <a:pPr lvl="2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2400"/>
              <a:t>Vertically centered</a:t>
            </a:r>
          </a:p>
        </p:txBody>
      </p:sp>
    </p:spTree>
    <p:extLst>
      <p:ext uri="{BB962C8B-B14F-4D97-AF65-F5344CB8AC3E}">
        <p14:creationId xmlns:p14="http://schemas.microsoft.com/office/powerpoint/2010/main" val="243462868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012" y="18256"/>
            <a:ext cx="11917976" cy="1004729"/>
          </a:xfrm>
        </p:spPr>
        <p:txBody>
          <a:bodyPr>
            <a:normAutofit/>
          </a:bodyPr>
          <a:lstStyle/>
          <a:p>
            <a:r>
              <a:rPr lang="en-US" sz="4000" b="1">
                <a:solidFill>
                  <a:srgbClr val="339966"/>
                </a:solidFill>
              </a:rPr>
              <a:t>Example 2</a:t>
            </a:r>
            <a:br>
              <a:rPr lang="en-US" sz="3200" b="1">
                <a:solidFill>
                  <a:srgbClr val="339966"/>
                </a:solidFill>
                <a:uFillTx/>
              </a:rPr>
            </a:br>
            <a:r>
              <a:rPr lang="en-US" sz="2200" b="1">
                <a:solidFill>
                  <a:schemeClr val="bg1">
                    <a:lumMod val="50000"/>
                  </a:schemeClr>
                </a:solidFill>
              </a:rPr>
              <a:t>Nucleus Shape and its Children</a:t>
            </a:r>
            <a:endParaRPr lang="en-US" sz="2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7" name="Picture 2" descr="Image result for gefasoft logo svg">
            <a:extLst>
              <a:ext uri="{FF2B5EF4-FFF2-40B4-BE49-F238E27FC236}">
                <a16:creationId xmlns:a16="http://schemas.microsoft.com/office/drawing/2014/main" id="{785B496B-0E86-469A-A542-AE5B4513E7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/>
          <a:srcRect/>
          <a:stretch>
            <a:fillRect/>
          </a:stretch>
        </p:blipFill>
        <p:spPr bwMode="auto">
          <a:xfrm>
            <a:off x="10287816" y="341301"/>
            <a:ext cx="1641442" cy="358638"/>
          </a:xfrm>
          <a:prstGeom prst="rect">
            <a:avLst/>
          </a:prstGeom>
          <a:noFill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FBF86DD-2547-4263-8ECA-E2C81542C5F2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1123" y="1022985"/>
            <a:ext cx="4497615" cy="56896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444A20-1076-4C69-B4E2-43D9AD1A56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93C7F-59EB-4A3A-A30C-171723B2F31C}" type="slidenum">
              <a:rPr lang="en-US" smtClean="0">
                <a:uFillTx/>
              </a:rPr>
              <a:t>58</a:t>
            </a:fld>
            <a:endParaRPr lang="en-US">
              <a:uFillTx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B816C14-5D2D-47AC-8953-93B3D2CEBF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0060" y="1480988"/>
            <a:ext cx="11071878" cy="5156349"/>
          </a:xfrm>
        </p:spPr>
        <p:txBody>
          <a:bodyPr>
            <a:normAutofit/>
          </a:bodyPr>
          <a:lstStyle/>
          <a:p>
            <a:pPr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3200" b="1">
                <a:solidFill>
                  <a:schemeClr val="bg1">
                    <a:lumMod val="50000"/>
                  </a:schemeClr>
                </a:solidFill>
              </a:rPr>
              <a:t>#nucleus</a:t>
            </a:r>
          </a:p>
          <a:p>
            <a:pPr lvl="1"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2800" i="1"/>
          </a:p>
        </p:txBody>
      </p:sp>
    </p:spTree>
    <p:extLst>
      <p:ext uri="{BB962C8B-B14F-4D97-AF65-F5344CB8AC3E}">
        <p14:creationId xmlns:p14="http://schemas.microsoft.com/office/powerpoint/2010/main" val="83712217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012" y="18256"/>
            <a:ext cx="11917976" cy="1004729"/>
          </a:xfrm>
        </p:spPr>
        <p:txBody>
          <a:bodyPr>
            <a:normAutofit/>
          </a:bodyPr>
          <a:lstStyle/>
          <a:p>
            <a:r>
              <a:rPr lang="en-US" sz="4000" b="1">
                <a:solidFill>
                  <a:srgbClr val="339966"/>
                </a:solidFill>
              </a:rPr>
              <a:t>Example 2</a:t>
            </a:r>
            <a:br>
              <a:rPr lang="en-US" sz="3200" b="1">
                <a:solidFill>
                  <a:srgbClr val="339966"/>
                </a:solidFill>
                <a:uFillTx/>
              </a:rPr>
            </a:br>
            <a:r>
              <a:rPr lang="en-US" sz="2200" b="1">
                <a:solidFill>
                  <a:schemeClr val="bg1">
                    <a:lumMod val="50000"/>
                  </a:schemeClr>
                </a:solidFill>
              </a:rPr>
              <a:t>Nucleus Shape and its Children</a:t>
            </a:r>
            <a:endParaRPr lang="en-US" sz="2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7" name="Picture 2" descr="Image result for gefasoft logo svg">
            <a:extLst>
              <a:ext uri="{FF2B5EF4-FFF2-40B4-BE49-F238E27FC236}">
                <a16:creationId xmlns:a16="http://schemas.microsoft.com/office/drawing/2014/main" id="{785B496B-0E86-469A-A542-AE5B4513E7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/>
          <a:srcRect/>
          <a:stretch>
            <a:fillRect/>
          </a:stretch>
        </p:blipFill>
        <p:spPr bwMode="auto">
          <a:xfrm>
            <a:off x="10287816" y="341301"/>
            <a:ext cx="1641442" cy="358638"/>
          </a:xfrm>
          <a:prstGeom prst="rect">
            <a:avLst/>
          </a:prstGeom>
          <a:noFill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FBF86DD-2547-4263-8ECA-E2C81542C5F2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0954" y="699939"/>
            <a:ext cx="4730528" cy="598424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444A20-1076-4C69-B4E2-43D9AD1A56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93C7F-59EB-4A3A-A30C-171723B2F31C}" type="slidenum">
              <a:rPr lang="en-US" smtClean="0">
                <a:uFillTx/>
              </a:rPr>
              <a:t>59</a:t>
            </a:fld>
            <a:endParaRPr lang="en-US">
              <a:uFillTx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B14AD6D-01FC-46DD-989D-257174D628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0060" y="1480988"/>
            <a:ext cx="11071878" cy="5156349"/>
          </a:xfrm>
        </p:spPr>
        <p:txBody>
          <a:bodyPr>
            <a:normAutofit/>
          </a:bodyPr>
          <a:lstStyle/>
          <a:p>
            <a:pPr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3200" b="1">
                <a:solidFill>
                  <a:schemeClr val="bg1">
                    <a:lumMod val="50000"/>
                  </a:schemeClr>
                </a:solidFill>
              </a:rPr>
              <a:t>#nucleus</a:t>
            </a:r>
          </a:p>
          <a:p>
            <a:pPr marL="971550" lvl="1" indent="-514350">
              <a:buClr>
                <a:srgbClr val="FFC000"/>
              </a:buClr>
              <a:buFont typeface="+mj-lt"/>
              <a:buAutoNum type="arabicPeriod"/>
            </a:pPr>
            <a:r>
              <a:rPr lang="en-GB" sz="2800"/>
              <a:t>Placed in center</a:t>
            </a:r>
            <a:endParaRPr lang="en-GB" sz="2400"/>
          </a:p>
          <a:p>
            <a:pPr lvl="1"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2800" i="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946D3AA-3651-4A5E-9FE9-DA0C2CBF7C4C}"/>
              </a:ext>
            </a:extLst>
          </p:cNvPr>
          <p:cNvSpPr/>
          <p:nvPr/>
        </p:nvSpPr>
        <p:spPr>
          <a:xfrm>
            <a:off x="6755291" y="578348"/>
            <a:ext cx="2463800" cy="16065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E0F6227-04CE-467D-A69C-5C266FD678E6}"/>
              </a:ext>
            </a:extLst>
          </p:cNvPr>
          <p:cNvSpPr/>
          <p:nvPr/>
        </p:nvSpPr>
        <p:spPr>
          <a:xfrm>
            <a:off x="8076722" y="1976369"/>
            <a:ext cx="627224" cy="4170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0A8F4B8-C7EF-4FF4-AFC8-F898D08BC7F8}"/>
              </a:ext>
            </a:extLst>
          </p:cNvPr>
          <p:cNvSpPr/>
          <p:nvPr/>
        </p:nvSpPr>
        <p:spPr>
          <a:xfrm>
            <a:off x="9055916" y="2445928"/>
            <a:ext cx="2463800" cy="32690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2259045-CCCF-4850-AAC8-A6738B6DF3B7}"/>
              </a:ext>
            </a:extLst>
          </p:cNvPr>
          <p:cNvSpPr/>
          <p:nvPr/>
        </p:nvSpPr>
        <p:spPr>
          <a:xfrm>
            <a:off x="8994931" y="6158061"/>
            <a:ext cx="1343503" cy="4170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BAC5C54-4567-4AD5-BED1-9AAE11690147}"/>
              </a:ext>
            </a:extLst>
          </p:cNvPr>
          <p:cNvSpPr/>
          <p:nvPr/>
        </p:nvSpPr>
        <p:spPr>
          <a:xfrm>
            <a:off x="9554755" y="937260"/>
            <a:ext cx="1711730" cy="57000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1481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012" y="18256"/>
            <a:ext cx="11917976" cy="1004729"/>
          </a:xfrm>
        </p:spPr>
        <p:txBody>
          <a:bodyPr>
            <a:normAutofit/>
          </a:bodyPr>
          <a:lstStyle/>
          <a:p>
            <a:r>
              <a:rPr lang="en-US" sz="4000" b="1">
                <a:solidFill>
                  <a:srgbClr val="339966"/>
                </a:solidFill>
              </a:rPr>
              <a:t>Introduction</a:t>
            </a:r>
            <a:br>
              <a:rPr lang="en-US" sz="3200" b="1">
                <a:solidFill>
                  <a:srgbClr val="339966"/>
                </a:solidFill>
                <a:uFillTx/>
              </a:rPr>
            </a:br>
            <a:r>
              <a:rPr lang="en-US" sz="2200" b="1">
                <a:solidFill>
                  <a:schemeClr val="bg1">
                    <a:lumMod val="50000"/>
                  </a:schemeClr>
                </a:solidFill>
                <a:uFillTx/>
              </a:rPr>
              <a:t>Motivation</a:t>
            </a:r>
            <a:endParaRPr lang="en-US" sz="2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9" name="Picture 2" descr="Image result for gefasoft logo svg"/>
          <p:cNvPicPr>
            <a:picLocks noChangeAspect="1" noChangeArrowheads="1"/>
          </p:cNvPicPr>
          <p:nvPr/>
        </p:nvPicPr>
        <p:blipFill>
          <a:blip r:embed="rId3" cstate="hqprint"/>
          <a:srcRect/>
          <a:stretch>
            <a:fillRect/>
          </a:stretch>
        </p:blipFill>
        <p:spPr bwMode="auto">
          <a:xfrm>
            <a:off x="10287816" y="341301"/>
            <a:ext cx="1641442" cy="358638"/>
          </a:xfrm>
          <a:prstGeom prst="rect">
            <a:avLst/>
          </a:prstGeom>
          <a:noFill/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ED2F716-FDFD-4110-A3F5-736217C04E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012" y="1683395"/>
            <a:ext cx="11071878" cy="5156349"/>
          </a:xfrm>
        </p:spPr>
        <p:txBody>
          <a:bodyPr>
            <a:normAutofit/>
          </a:bodyPr>
          <a:lstStyle/>
          <a:p>
            <a:pPr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US" sz="3200"/>
              <a:t>Frequent technical changes </a:t>
            </a:r>
            <a:r>
              <a:rPr lang="en-US" sz="3200">
                <a:sym typeface="Wingdings" panose="05000000000000000000" pitchFamily="2" charset="2"/>
              </a:rPr>
              <a:t> c</a:t>
            </a:r>
            <a:r>
              <a:rPr lang="en-US" sz="3200"/>
              <a:t>onstant increase in complexity 					         of industrial facilities</a:t>
            </a:r>
          </a:p>
          <a:p>
            <a:pPr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US" sz="1200"/>
          </a:p>
          <a:p>
            <a:pPr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US" sz="3200"/>
              <a:t>Changes propagate throughout </a:t>
            </a:r>
            <a:r>
              <a:rPr lang="en-US" sz="3200">
                <a:sym typeface="Wingdings" panose="05000000000000000000" pitchFamily="2" charset="2"/>
              </a:rPr>
              <a:t> major engineering challenge</a:t>
            </a:r>
            <a:endParaRPr lang="en-US" sz="3200"/>
          </a:p>
          <a:p>
            <a:pPr lvl="1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US" sz="2800"/>
              <a:t>Documentation</a:t>
            </a:r>
          </a:p>
          <a:p>
            <a:pPr lvl="1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US" sz="2800"/>
              <a:t>Maintenance</a:t>
            </a:r>
          </a:p>
          <a:p>
            <a:pPr lvl="1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US" sz="2800"/>
              <a:t>Operation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46A60F-3A90-40EF-85BB-36C2FC60F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93C7F-59EB-4A3A-A30C-171723B2F31C}" type="slidenum">
              <a:rPr lang="en-US" smtClean="0">
                <a:uFillTx/>
              </a:rPr>
              <a:t>6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32547645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012" y="18256"/>
            <a:ext cx="11917976" cy="1004729"/>
          </a:xfrm>
        </p:spPr>
        <p:txBody>
          <a:bodyPr>
            <a:normAutofit/>
          </a:bodyPr>
          <a:lstStyle/>
          <a:p>
            <a:r>
              <a:rPr lang="en-US" sz="4000" b="1">
                <a:solidFill>
                  <a:srgbClr val="339966"/>
                </a:solidFill>
              </a:rPr>
              <a:t>Example 2</a:t>
            </a:r>
            <a:br>
              <a:rPr lang="en-US" sz="3200" b="1">
                <a:solidFill>
                  <a:srgbClr val="339966"/>
                </a:solidFill>
                <a:uFillTx/>
              </a:rPr>
            </a:br>
            <a:r>
              <a:rPr lang="en-US" sz="2200" b="1">
                <a:solidFill>
                  <a:schemeClr val="bg1">
                    <a:lumMod val="50000"/>
                  </a:schemeClr>
                </a:solidFill>
              </a:rPr>
              <a:t>Nucleus Shape and its Children</a:t>
            </a:r>
            <a:endParaRPr lang="en-US" sz="2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7" name="Picture 2" descr="Image result for gefasoft logo svg">
            <a:extLst>
              <a:ext uri="{FF2B5EF4-FFF2-40B4-BE49-F238E27FC236}">
                <a16:creationId xmlns:a16="http://schemas.microsoft.com/office/drawing/2014/main" id="{785B496B-0E86-469A-A542-AE5B4513E7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/>
          <a:srcRect/>
          <a:stretch>
            <a:fillRect/>
          </a:stretch>
        </p:blipFill>
        <p:spPr bwMode="auto">
          <a:xfrm>
            <a:off x="10287816" y="341301"/>
            <a:ext cx="1641442" cy="358638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444A20-1076-4C69-B4E2-43D9AD1A56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93C7F-59EB-4A3A-A30C-171723B2F31C}" type="slidenum">
              <a:rPr lang="en-US" smtClean="0">
                <a:uFillTx/>
              </a:rPr>
              <a:t>60</a:t>
            </a:fld>
            <a:endParaRPr lang="en-US">
              <a:uFillTx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B14AD6D-01FC-46DD-989D-257174D628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0060" y="1480988"/>
            <a:ext cx="11071878" cy="5156349"/>
          </a:xfrm>
        </p:spPr>
        <p:txBody>
          <a:bodyPr>
            <a:normAutofit/>
          </a:bodyPr>
          <a:lstStyle/>
          <a:p>
            <a:pPr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3200" b="1">
                <a:solidFill>
                  <a:schemeClr val="bg1">
                    <a:lumMod val="50000"/>
                  </a:schemeClr>
                </a:solidFill>
              </a:rPr>
              <a:t>#nucleus</a:t>
            </a:r>
          </a:p>
          <a:p>
            <a:pPr marL="971550" lvl="1" indent="-514350">
              <a:buClr>
                <a:srgbClr val="FFC000"/>
              </a:buClr>
              <a:buFont typeface="+mj-lt"/>
              <a:buAutoNum type="arabicPeriod"/>
            </a:pPr>
            <a:r>
              <a:rPr lang="en-GB" sz="2800"/>
              <a:t>Placed in center</a:t>
            </a:r>
            <a:endParaRPr lang="en-GB"/>
          </a:p>
          <a:p>
            <a:pPr marL="971550" lvl="1" indent="-514350">
              <a:buClr>
                <a:srgbClr val="FFC000"/>
              </a:buClr>
              <a:buFont typeface="+mj-lt"/>
              <a:buAutoNum type="arabicPeriod"/>
            </a:pPr>
            <a:r>
              <a:rPr lang="en-GB" sz="2800"/>
              <a:t>Children relatively placed</a:t>
            </a:r>
          </a:p>
          <a:p>
            <a:pPr marL="457200" lvl="1" indent="0">
              <a:buClr>
                <a:srgbClr val="FFC000"/>
              </a:buClr>
              <a:buNone/>
            </a:pPr>
            <a:r>
              <a:rPr lang="en-GB" sz="2800"/>
              <a:t>   based on tags:</a:t>
            </a:r>
            <a:endParaRPr lang="en-GB" sz="2400"/>
          </a:p>
          <a:p>
            <a:pPr lvl="1"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2800" i="1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DC2CFCA-21F9-4339-901B-FB71857CC09A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0954" y="699939"/>
            <a:ext cx="4730528" cy="598424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355BA83-D52C-44B0-9A57-35486F139B77}"/>
              </a:ext>
            </a:extLst>
          </p:cNvPr>
          <p:cNvSpPr/>
          <p:nvPr/>
        </p:nvSpPr>
        <p:spPr>
          <a:xfrm>
            <a:off x="6755291" y="578348"/>
            <a:ext cx="2463800" cy="16065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6B4CE70-12F8-4B54-B145-2FD50C54BF2D}"/>
              </a:ext>
            </a:extLst>
          </p:cNvPr>
          <p:cNvSpPr/>
          <p:nvPr/>
        </p:nvSpPr>
        <p:spPr>
          <a:xfrm>
            <a:off x="8076722" y="1976369"/>
            <a:ext cx="627224" cy="4170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52FCAFC-5F78-455D-920F-CEF8E62997D7}"/>
              </a:ext>
            </a:extLst>
          </p:cNvPr>
          <p:cNvSpPr/>
          <p:nvPr/>
        </p:nvSpPr>
        <p:spPr>
          <a:xfrm>
            <a:off x="9055916" y="2445928"/>
            <a:ext cx="2463800" cy="32690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60FF486-C21E-4146-9527-12A2ACE5C30D}"/>
              </a:ext>
            </a:extLst>
          </p:cNvPr>
          <p:cNvSpPr/>
          <p:nvPr/>
        </p:nvSpPr>
        <p:spPr>
          <a:xfrm>
            <a:off x="8994931" y="6158061"/>
            <a:ext cx="1343503" cy="4170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2029014-BA97-4B8C-8B6E-A3B8869363AA}"/>
              </a:ext>
            </a:extLst>
          </p:cNvPr>
          <p:cNvSpPr/>
          <p:nvPr/>
        </p:nvSpPr>
        <p:spPr>
          <a:xfrm>
            <a:off x="9554755" y="937260"/>
            <a:ext cx="1711730" cy="57000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93042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012" y="18256"/>
            <a:ext cx="11917976" cy="1004729"/>
          </a:xfrm>
        </p:spPr>
        <p:txBody>
          <a:bodyPr>
            <a:normAutofit/>
          </a:bodyPr>
          <a:lstStyle/>
          <a:p>
            <a:r>
              <a:rPr lang="en-US" sz="4000" b="1">
                <a:solidFill>
                  <a:srgbClr val="339966"/>
                </a:solidFill>
              </a:rPr>
              <a:t>Example 2</a:t>
            </a:r>
            <a:br>
              <a:rPr lang="en-US" sz="3200" b="1">
                <a:solidFill>
                  <a:srgbClr val="339966"/>
                </a:solidFill>
                <a:uFillTx/>
              </a:rPr>
            </a:br>
            <a:r>
              <a:rPr lang="en-US" sz="2200" b="1">
                <a:solidFill>
                  <a:schemeClr val="bg1">
                    <a:lumMod val="50000"/>
                  </a:schemeClr>
                </a:solidFill>
              </a:rPr>
              <a:t>Nucleus Shape and its Children</a:t>
            </a:r>
            <a:endParaRPr lang="en-US" sz="2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7" name="Picture 2" descr="Image result for gefasoft logo svg">
            <a:extLst>
              <a:ext uri="{FF2B5EF4-FFF2-40B4-BE49-F238E27FC236}">
                <a16:creationId xmlns:a16="http://schemas.microsoft.com/office/drawing/2014/main" id="{785B496B-0E86-469A-A542-AE5B4513E7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/>
          <a:srcRect/>
          <a:stretch>
            <a:fillRect/>
          </a:stretch>
        </p:blipFill>
        <p:spPr bwMode="auto">
          <a:xfrm>
            <a:off x="10287816" y="341301"/>
            <a:ext cx="1641442" cy="358638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444A20-1076-4C69-B4E2-43D9AD1A56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93C7F-59EB-4A3A-A30C-171723B2F31C}" type="slidenum">
              <a:rPr lang="en-US" smtClean="0">
                <a:uFillTx/>
              </a:rPr>
              <a:t>61</a:t>
            </a:fld>
            <a:endParaRPr lang="en-US">
              <a:uFillTx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B14AD6D-01FC-46DD-989D-257174D628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0060" y="1480988"/>
            <a:ext cx="11071878" cy="5156349"/>
          </a:xfrm>
        </p:spPr>
        <p:txBody>
          <a:bodyPr>
            <a:normAutofit/>
          </a:bodyPr>
          <a:lstStyle/>
          <a:p>
            <a:pPr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3200" b="1">
                <a:solidFill>
                  <a:schemeClr val="bg1">
                    <a:lumMod val="50000"/>
                  </a:schemeClr>
                </a:solidFill>
              </a:rPr>
              <a:t>#nucleus</a:t>
            </a:r>
          </a:p>
          <a:p>
            <a:pPr marL="971550" lvl="1" indent="-514350">
              <a:buClr>
                <a:srgbClr val="FFC000"/>
              </a:buClr>
              <a:buFont typeface="+mj-lt"/>
              <a:buAutoNum type="arabicPeriod"/>
            </a:pPr>
            <a:r>
              <a:rPr lang="en-GB" sz="2800"/>
              <a:t>Placed in center</a:t>
            </a:r>
            <a:endParaRPr lang="en-GB"/>
          </a:p>
          <a:p>
            <a:pPr marL="971550" lvl="1" indent="-514350">
              <a:buClr>
                <a:srgbClr val="FFC000"/>
              </a:buClr>
              <a:buFont typeface="+mj-lt"/>
              <a:buAutoNum type="arabicPeriod"/>
            </a:pPr>
            <a:r>
              <a:rPr lang="en-GB" sz="2800"/>
              <a:t>Children relatively placed</a:t>
            </a:r>
          </a:p>
          <a:p>
            <a:pPr marL="457200" lvl="1" indent="0">
              <a:buClr>
                <a:srgbClr val="FFC000"/>
              </a:buClr>
              <a:buNone/>
            </a:pPr>
            <a:r>
              <a:rPr lang="en-GB" sz="2800"/>
              <a:t>   based on tags:</a:t>
            </a:r>
          </a:p>
          <a:p>
            <a:pPr lvl="2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2400" b="1">
                <a:solidFill>
                  <a:srgbClr val="7F7F7F"/>
                </a:solidFill>
              </a:rPr>
              <a:t>#aboveParent</a:t>
            </a:r>
            <a:endParaRPr lang="en-GB" sz="2400"/>
          </a:p>
          <a:p>
            <a:pPr lvl="1"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2800" i="1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CB27259-767B-47B8-A9E4-082EF4FE7816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0954" y="699939"/>
            <a:ext cx="4730528" cy="598424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9FF3F985-946F-4DA3-916F-802CC3E5DF18}"/>
              </a:ext>
            </a:extLst>
          </p:cNvPr>
          <p:cNvSpPr/>
          <p:nvPr/>
        </p:nvSpPr>
        <p:spPr>
          <a:xfrm>
            <a:off x="9055916" y="2445928"/>
            <a:ext cx="2463800" cy="32690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E096FD2-E8B3-4F8C-B5DD-F77822A217E1}"/>
              </a:ext>
            </a:extLst>
          </p:cNvPr>
          <p:cNvSpPr/>
          <p:nvPr/>
        </p:nvSpPr>
        <p:spPr>
          <a:xfrm>
            <a:off x="8994931" y="6158061"/>
            <a:ext cx="1343503" cy="4170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003835F-6F94-4ECE-B0DF-203581FC45FB}"/>
              </a:ext>
            </a:extLst>
          </p:cNvPr>
          <p:cNvSpPr/>
          <p:nvPr/>
        </p:nvSpPr>
        <p:spPr>
          <a:xfrm>
            <a:off x="9554755" y="937260"/>
            <a:ext cx="1711730" cy="57000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8148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012" y="18256"/>
            <a:ext cx="11917976" cy="1004729"/>
          </a:xfrm>
        </p:spPr>
        <p:txBody>
          <a:bodyPr>
            <a:normAutofit/>
          </a:bodyPr>
          <a:lstStyle/>
          <a:p>
            <a:r>
              <a:rPr lang="en-US" sz="4000" b="1">
                <a:solidFill>
                  <a:srgbClr val="339966"/>
                </a:solidFill>
              </a:rPr>
              <a:t>Example 2</a:t>
            </a:r>
            <a:br>
              <a:rPr lang="en-US" sz="3200" b="1">
                <a:solidFill>
                  <a:srgbClr val="339966"/>
                </a:solidFill>
                <a:uFillTx/>
              </a:rPr>
            </a:br>
            <a:r>
              <a:rPr lang="en-US" sz="2200" b="1">
                <a:solidFill>
                  <a:schemeClr val="bg1">
                    <a:lumMod val="50000"/>
                  </a:schemeClr>
                </a:solidFill>
              </a:rPr>
              <a:t>Nucleus Shape and its Children</a:t>
            </a:r>
            <a:endParaRPr lang="en-US" sz="2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7" name="Picture 2" descr="Image result for gefasoft logo svg">
            <a:extLst>
              <a:ext uri="{FF2B5EF4-FFF2-40B4-BE49-F238E27FC236}">
                <a16:creationId xmlns:a16="http://schemas.microsoft.com/office/drawing/2014/main" id="{785B496B-0E86-469A-A542-AE5B4513E7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/>
          <a:srcRect/>
          <a:stretch>
            <a:fillRect/>
          </a:stretch>
        </p:blipFill>
        <p:spPr bwMode="auto">
          <a:xfrm>
            <a:off x="10287816" y="341301"/>
            <a:ext cx="1641442" cy="358638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444A20-1076-4C69-B4E2-43D9AD1A56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93C7F-59EB-4A3A-A30C-171723B2F31C}" type="slidenum">
              <a:rPr lang="en-US" smtClean="0">
                <a:uFillTx/>
              </a:rPr>
              <a:t>62</a:t>
            </a:fld>
            <a:endParaRPr lang="en-US">
              <a:uFillTx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B14AD6D-01FC-46DD-989D-257174D628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0060" y="1480988"/>
            <a:ext cx="11071878" cy="5156349"/>
          </a:xfrm>
        </p:spPr>
        <p:txBody>
          <a:bodyPr>
            <a:normAutofit/>
          </a:bodyPr>
          <a:lstStyle/>
          <a:p>
            <a:pPr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3200" b="1">
                <a:solidFill>
                  <a:schemeClr val="bg1">
                    <a:lumMod val="50000"/>
                  </a:schemeClr>
                </a:solidFill>
              </a:rPr>
              <a:t>#nucleus</a:t>
            </a:r>
          </a:p>
          <a:p>
            <a:pPr marL="971550" lvl="1" indent="-514350">
              <a:buClr>
                <a:srgbClr val="FFC000"/>
              </a:buClr>
              <a:buFont typeface="+mj-lt"/>
              <a:buAutoNum type="arabicPeriod"/>
            </a:pPr>
            <a:r>
              <a:rPr lang="en-GB" sz="2800"/>
              <a:t>Placed in center</a:t>
            </a:r>
            <a:endParaRPr lang="en-GB"/>
          </a:p>
          <a:p>
            <a:pPr marL="971550" lvl="1" indent="-514350">
              <a:buClr>
                <a:srgbClr val="FFC000"/>
              </a:buClr>
              <a:buFont typeface="+mj-lt"/>
              <a:buAutoNum type="arabicPeriod"/>
            </a:pPr>
            <a:r>
              <a:rPr lang="en-GB" sz="2800"/>
              <a:t>Children relatively placed</a:t>
            </a:r>
          </a:p>
          <a:p>
            <a:pPr marL="457200" lvl="1" indent="0">
              <a:buClr>
                <a:srgbClr val="FFC000"/>
              </a:buClr>
              <a:buNone/>
            </a:pPr>
            <a:r>
              <a:rPr lang="en-GB" sz="2800"/>
              <a:t>   based on tags:</a:t>
            </a:r>
          </a:p>
          <a:p>
            <a:pPr lvl="2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2400" b="1">
                <a:solidFill>
                  <a:srgbClr val="7F7F7F"/>
                </a:solidFill>
              </a:rPr>
              <a:t>#aboveParent</a:t>
            </a:r>
          </a:p>
          <a:p>
            <a:pPr lvl="2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2400" b="1">
                <a:solidFill>
                  <a:srgbClr val="7F7F7F"/>
                </a:solidFill>
              </a:rPr>
              <a:t>#aroundParent</a:t>
            </a:r>
          </a:p>
          <a:p>
            <a:pPr lvl="2"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2400"/>
          </a:p>
          <a:p>
            <a:pPr lvl="1"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2800" i="1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629A6E5-358D-4143-833F-5116123054A0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0954" y="699939"/>
            <a:ext cx="4730528" cy="5984241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9ABAEF55-9996-4EA2-A0AA-92CA1E77CDC9}"/>
              </a:ext>
            </a:extLst>
          </p:cNvPr>
          <p:cNvSpPr/>
          <p:nvPr/>
        </p:nvSpPr>
        <p:spPr>
          <a:xfrm>
            <a:off x="9031224" y="2863216"/>
            <a:ext cx="2508504" cy="28105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B4FD662-A9FB-4529-885C-70857BC67AC9}"/>
              </a:ext>
            </a:extLst>
          </p:cNvPr>
          <p:cNvCxnSpPr>
            <a:cxnSpLocks/>
          </p:cNvCxnSpPr>
          <p:nvPr/>
        </p:nvCxnSpPr>
        <p:spPr>
          <a:xfrm>
            <a:off x="10076180" y="2837180"/>
            <a:ext cx="0" cy="2875280"/>
          </a:xfrm>
          <a:prstGeom prst="line">
            <a:avLst/>
          </a:prstGeom>
          <a:ln w="19050">
            <a:solidFill>
              <a:srgbClr val="23ECA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40644DF0-7BBA-4948-80D6-80588FB96A3E}"/>
              </a:ext>
            </a:extLst>
          </p:cNvPr>
          <p:cNvSpPr/>
          <p:nvPr/>
        </p:nvSpPr>
        <p:spPr>
          <a:xfrm>
            <a:off x="9554755" y="937260"/>
            <a:ext cx="1711730" cy="11576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465362E-5853-4DBE-BE7A-980264C3DF39}"/>
              </a:ext>
            </a:extLst>
          </p:cNvPr>
          <p:cNvSpPr/>
          <p:nvPr/>
        </p:nvSpPr>
        <p:spPr>
          <a:xfrm>
            <a:off x="9092184" y="2474976"/>
            <a:ext cx="577149" cy="2302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1A09D14-935D-4D78-80DC-04C9EAB9CBF2}"/>
              </a:ext>
            </a:extLst>
          </p:cNvPr>
          <p:cNvSpPr/>
          <p:nvPr/>
        </p:nvSpPr>
        <p:spPr>
          <a:xfrm>
            <a:off x="9092183" y="3198708"/>
            <a:ext cx="577149" cy="2302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6F0B2AB-76F1-4A5C-8DAB-7C578B5E6072}"/>
              </a:ext>
            </a:extLst>
          </p:cNvPr>
          <p:cNvSpPr/>
          <p:nvPr/>
        </p:nvSpPr>
        <p:spPr>
          <a:xfrm>
            <a:off x="9078265" y="3880391"/>
            <a:ext cx="577149" cy="2302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644BBFA-FC8E-448C-BE5E-B3D6182FF04A}"/>
              </a:ext>
            </a:extLst>
          </p:cNvPr>
          <p:cNvSpPr/>
          <p:nvPr/>
        </p:nvSpPr>
        <p:spPr>
          <a:xfrm>
            <a:off x="9092183" y="4608250"/>
            <a:ext cx="577149" cy="2302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3518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012" y="18256"/>
            <a:ext cx="11917976" cy="1004729"/>
          </a:xfrm>
        </p:spPr>
        <p:txBody>
          <a:bodyPr>
            <a:normAutofit/>
          </a:bodyPr>
          <a:lstStyle/>
          <a:p>
            <a:r>
              <a:rPr lang="en-US" sz="4000" b="1">
                <a:solidFill>
                  <a:srgbClr val="339966"/>
                </a:solidFill>
              </a:rPr>
              <a:t>Example 2</a:t>
            </a:r>
            <a:br>
              <a:rPr lang="en-US" sz="3200" b="1">
                <a:solidFill>
                  <a:srgbClr val="339966"/>
                </a:solidFill>
                <a:uFillTx/>
              </a:rPr>
            </a:br>
            <a:r>
              <a:rPr lang="en-US" sz="2200" b="1">
                <a:solidFill>
                  <a:schemeClr val="bg1">
                    <a:lumMod val="50000"/>
                  </a:schemeClr>
                </a:solidFill>
              </a:rPr>
              <a:t>Nucleus Shape and its Children</a:t>
            </a:r>
            <a:endParaRPr lang="en-US" sz="2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7" name="Picture 2" descr="Image result for gefasoft logo svg">
            <a:extLst>
              <a:ext uri="{FF2B5EF4-FFF2-40B4-BE49-F238E27FC236}">
                <a16:creationId xmlns:a16="http://schemas.microsoft.com/office/drawing/2014/main" id="{785B496B-0E86-469A-A542-AE5B4513E7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/>
          <a:srcRect/>
          <a:stretch>
            <a:fillRect/>
          </a:stretch>
        </p:blipFill>
        <p:spPr bwMode="auto">
          <a:xfrm>
            <a:off x="10287816" y="341301"/>
            <a:ext cx="1641442" cy="358638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444A20-1076-4C69-B4E2-43D9AD1A56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93C7F-59EB-4A3A-A30C-171723B2F31C}" type="slidenum">
              <a:rPr lang="en-US" smtClean="0">
                <a:uFillTx/>
              </a:rPr>
              <a:t>63</a:t>
            </a:fld>
            <a:endParaRPr lang="en-US">
              <a:uFillTx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B14AD6D-01FC-46DD-989D-257174D628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0060" y="1480988"/>
            <a:ext cx="11071878" cy="5156349"/>
          </a:xfrm>
        </p:spPr>
        <p:txBody>
          <a:bodyPr>
            <a:normAutofit/>
          </a:bodyPr>
          <a:lstStyle/>
          <a:p>
            <a:pPr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3200" b="1">
                <a:solidFill>
                  <a:schemeClr val="bg1">
                    <a:lumMod val="50000"/>
                  </a:schemeClr>
                </a:solidFill>
              </a:rPr>
              <a:t>#nucleus</a:t>
            </a:r>
          </a:p>
          <a:p>
            <a:pPr marL="971550" lvl="1" indent="-514350">
              <a:buClr>
                <a:srgbClr val="FFC000"/>
              </a:buClr>
              <a:buFont typeface="+mj-lt"/>
              <a:buAutoNum type="arabicPeriod"/>
            </a:pPr>
            <a:r>
              <a:rPr lang="en-GB" sz="2800"/>
              <a:t>Placed in center</a:t>
            </a:r>
            <a:endParaRPr lang="en-GB"/>
          </a:p>
          <a:p>
            <a:pPr marL="971550" lvl="1" indent="-514350">
              <a:buClr>
                <a:srgbClr val="FFC000"/>
              </a:buClr>
              <a:buFont typeface="+mj-lt"/>
              <a:buAutoNum type="arabicPeriod"/>
            </a:pPr>
            <a:r>
              <a:rPr lang="en-GB" sz="2800"/>
              <a:t>Children relatively placed</a:t>
            </a:r>
          </a:p>
          <a:p>
            <a:pPr marL="457200" lvl="1" indent="0">
              <a:buClr>
                <a:srgbClr val="FFC000"/>
              </a:buClr>
              <a:buNone/>
            </a:pPr>
            <a:r>
              <a:rPr lang="en-GB" sz="2800"/>
              <a:t>   based on tags:</a:t>
            </a:r>
          </a:p>
          <a:p>
            <a:pPr lvl="2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2400" b="1">
                <a:solidFill>
                  <a:srgbClr val="7F7F7F"/>
                </a:solidFill>
              </a:rPr>
              <a:t>#aboveParent</a:t>
            </a:r>
          </a:p>
          <a:p>
            <a:pPr lvl="2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2400" b="1">
                <a:solidFill>
                  <a:srgbClr val="7F7F7F"/>
                </a:solidFill>
              </a:rPr>
              <a:t>#aroundParent</a:t>
            </a:r>
          </a:p>
          <a:p>
            <a:pPr lvl="2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2400" b="1">
                <a:solidFill>
                  <a:srgbClr val="7F7F7F"/>
                </a:solidFill>
              </a:rPr>
              <a:t>#aroundParent</a:t>
            </a:r>
          </a:p>
          <a:p>
            <a:pPr lvl="2"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2400" b="1">
              <a:solidFill>
                <a:srgbClr val="7F7F7F"/>
              </a:solidFill>
            </a:endParaRPr>
          </a:p>
          <a:p>
            <a:pPr lvl="2"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2400"/>
          </a:p>
          <a:p>
            <a:pPr lvl="1"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2800" i="1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629A6E5-358D-4143-833F-5116123054A0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0954" y="699939"/>
            <a:ext cx="4730528" cy="5984241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9ABAEF55-9996-4EA2-A0AA-92CA1E77CDC9}"/>
              </a:ext>
            </a:extLst>
          </p:cNvPr>
          <p:cNvSpPr/>
          <p:nvPr/>
        </p:nvSpPr>
        <p:spPr>
          <a:xfrm>
            <a:off x="9031224" y="3560445"/>
            <a:ext cx="2508504" cy="21132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B4FD662-A9FB-4529-885C-70857BC67AC9}"/>
              </a:ext>
            </a:extLst>
          </p:cNvPr>
          <p:cNvCxnSpPr>
            <a:cxnSpLocks/>
          </p:cNvCxnSpPr>
          <p:nvPr/>
        </p:nvCxnSpPr>
        <p:spPr>
          <a:xfrm>
            <a:off x="10076180" y="2837180"/>
            <a:ext cx="0" cy="2875280"/>
          </a:xfrm>
          <a:prstGeom prst="line">
            <a:avLst/>
          </a:prstGeom>
          <a:ln w="19050">
            <a:solidFill>
              <a:srgbClr val="23ECA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E431F4BA-59D7-49A9-B868-1F1143BF8573}"/>
              </a:ext>
            </a:extLst>
          </p:cNvPr>
          <p:cNvSpPr/>
          <p:nvPr/>
        </p:nvSpPr>
        <p:spPr>
          <a:xfrm>
            <a:off x="9554755" y="937260"/>
            <a:ext cx="1711730" cy="11576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951DB5D-391D-4F6A-AFC3-DDCE12AA5FF1}"/>
              </a:ext>
            </a:extLst>
          </p:cNvPr>
          <p:cNvSpPr/>
          <p:nvPr/>
        </p:nvSpPr>
        <p:spPr>
          <a:xfrm>
            <a:off x="9092184" y="2474976"/>
            <a:ext cx="577149" cy="2302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80F7D4-73FC-4904-9DC9-C8AEAAF0EFF8}"/>
              </a:ext>
            </a:extLst>
          </p:cNvPr>
          <p:cNvSpPr/>
          <p:nvPr/>
        </p:nvSpPr>
        <p:spPr>
          <a:xfrm>
            <a:off x="9092183" y="3198708"/>
            <a:ext cx="577149" cy="2302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36CEFC3-7832-4B85-A469-D5286E40A662}"/>
              </a:ext>
            </a:extLst>
          </p:cNvPr>
          <p:cNvSpPr/>
          <p:nvPr/>
        </p:nvSpPr>
        <p:spPr>
          <a:xfrm>
            <a:off x="9078265" y="3880391"/>
            <a:ext cx="577149" cy="2302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068C570-95F7-44DA-BD09-D7162AEBE195}"/>
              </a:ext>
            </a:extLst>
          </p:cNvPr>
          <p:cNvSpPr/>
          <p:nvPr/>
        </p:nvSpPr>
        <p:spPr>
          <a:xfrm>
            <a:off x="9092183" y="4608250"/>
            <a:ext cx="577149" cy="2302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84266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012" y="18256"/>
            <a:ext cx="11917976" cy="1004729"/>
          </a:xfrm>
        </p:spPr>
        <p:txBody>
          <a:bodyPr>
            <a:normAutofit/>
          </a:bodyPr>
          <a:lstStyle/>
          <a:p>
            <a:r>
              <a:rPr lang="en-US" sz="4000" b="1">
                <a:solidFill>
                  <a:srgbClr val="339966"/>
                </a:solidFill>
              </a:rPr>
              <a:t>Example 2</a:t>
            </a:r>
            <a:br>
              <a:rPr lang="en-US" sz="3200" b="1">
                <a:solidFill>
                  <a:srgbClr val="339966"/>
                </a:solidFill>
                <a:uFillTx/>
              </a:rPr>
            </a:br>
            <a:r>
              <a:rPr lang="en-US" sz="2200" b="1">
                <a:solidFill>
                  <a:schemeClr val="bg1">
                    <a:lumMod val="50000"/>
                  </a:schemeClr>
                </a:solidFill>
              </a:rPr>
              <a:t>Nucleus Shape and its Children</a:t>
            </a:r>
            <a:endParaRPr lang="en-US" sz="2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7" name="Picture 2" descr="Image result for gefasoft logo svg">
            <a:extLst>
              <a:ext uri="{FF2B5EF4-FFF2-40B4-BE49-F238E27FC236}">
                <a16:creationId xmlns:a16="http://schemas.microsoft.com/office/drawing/2014/main" id="{785B496B-0E86-469A-A542-AE5B4513E7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/>
          <a:srcRect/>
          <a:stretch>
            <a:fillRect/>
          </a:stretch>
        </p:blipFill>
        <p:spPr bwMode="auto">
          <a:xfrm>
            <a:off x="10287816" y="341301"/>
            <a:ext cx="1641442" cy="358638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444A20-1076-4C69-B4E2-43D9AD1A56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93C7F-59EB-4A3A-A30C-171723B2F31C}" type="slidenum">
              <a:rPr lang="en-US" smtClean="0">
                <a:uFillTx/>
              </a:rPr>
              <a:t>64</a:t>
            </a:fld>
            <a:endParaRPr lang="en-US">
              <a:uFillTx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B14AD6D-01FC-46DD-989D-257174D628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0060" y="1480988"/>
            <a:ext cx="11071878" cy="5156349"/>
          </a:xfrm>
        </p:spPr>
        <p:txBody>
          <a:bodyPr>
            <a:normAutofit/>
          </a:bodyPr>
          <a:lstStyle/>
          <a:p>
            <a:pPr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3200" b="1">
                <a:solidFill>
                  <a:schemeClr val="bg1">
                    <a:lumMod val="50000"/>
                  </a:schemeClr>
                </a:solidFill>
              </a:rPr>
              <a:t>#nucleus</a:t>
            </a:r>
          </a:p>
          <a:p>
            <a:pPr marL="971550" lvl="1" indent="-514350">
              <a:buClr>
                <a:srgbClr val="FFC000"/>
              </a:buClr>
              <a:buFont typeface="+mj-lt"/>
              <a:buAutoNum type="arabicPeriod"/>
            </a:pPr>
            <a:r>
              <a:rPr lang="en-GB" sz="2800"/>
              <a:t>Placed in center</a:t>
            </a:r>
            <a:endParaRPr lang="en-GB"/>
          </a:p>
          <a:p>
            <a:pPr marL="971550" lvl="1" indent="-514350">
              <a:buClr>
                <a:srgbClr val="FFC000"/>
              </a:buClr>
              <a:buFont typeface="+mj-lt"/>
              <a:buAutoNum type="arabicPeriod"/>
            </a:pPr>
            <a:r>
              <a:rPr lang="en-GB" sz="2800"/>
              <a:t>Children relatively placed</a:t>
            </a:r>
          </a:p>
          <a:p>
            <a:pPr marL="457200" lvl="1" indent="0">
              <a:buClr>
                <a:srgbClr val="FFC000"/>
              </a:buClr>
              <a:buNone/>
            </a:pPr>
            <a:r>
              <a:rPr lang="en-GB" sz="2800"/>
              <a:t>   based on tags:</a:t>
            </a:r>
          </a:p>
          <a:p>
            <a:pPr lvl="2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2400" b="1">
                <a:solidFill>
                  <a:srgbClr val="7F7F7F"/>
                </a:solidFill>
              </a:rPr>
              <a:t>#aboveParent</a:t>
            </a:r>
          </a:p>
          <a:p>
            <a:pPr lvl="2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2400" b="1">
                <a:solidFill>
                  <a:srgbClr val="7F7F7F"/>
                </a:solidFill>
              </a:rPr>
              <a:t>#aroundParent</a:t>
            </a:r>
          </a:p>
          <a:p>
            <a:pPr lvl="2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2400" b="1">
                <a:solidFill>
                  <a:srgbClr val="7F7F7F"/>
                </a:solidFill>
              </a:rPr>
              <a:t>#aroundParent</a:t>
            </a:r>
          </a:p>
          <a:p>
            <a:pPr lvl="2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2400" b="1">
                <a:solidFill>
                  <a:srgbClr val="7F7F7F"/>
                </a:solidFill>
              </a:rPr>
              <a:t>#aroundParent</a:t>
            </a:r>
          </a:p>
          <a:p>
            <a:pPr lvl="2"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2400" b="1">
              <a:solidFill>
                <a:srgbClr val="7F7F7F"/>
              </a:solidFill>
            </a:endParaRPr>
          </a:p>
          <a:p>
            <a:pPr lvl="2"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2400" b="1">
              <a:solidFill>
                <a:srgbClr val="7F7F7F"/>
              </a:solidFill>
            </a:endParaRPr>
          </a:p>
          <a:p>
            <a:pPr lvl="2"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2400"/>
          </a:p>
          <a:p>
            <a:pPr lvl="1"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2800" i="1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629A6E5-358D-4143-833F-5116123054A0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0954" y="699939"/>
            <a:ext cx="4730528" cy="5984241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9ABAEF55-9996-4EA2-A0AA-92CA1E77CDC9}"/>
              </a:ext>
            </a:extLst>
          </p:cNvPr>
          <p:cNvSpPr/>
          <p:nvPr/>
        </p:nvSpPr>
        <p:spPr>
          <a:xfrm>
            <a:off x="9031224" y="4269105"/>
            <a:ext cx="2508504" cy="14046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B4FD662-A9FB-4529-885C-70857BC67AC9}"/>
              </a:ext>
            </a:extLst>
          </p:cNvPr>
          <p:cNvCxnSpPr>
            <a:cxnSpLocks/>
          </p:cNvCxnSpPr>
          <p:nvPr/>
        </p:nvCxnSpPr>
        <p:spPr>
          <a:xfrm>
            <a:off x="10076180" y="2837180"/>
            <a:ext cx="0" cy="2875280"/>
          </a:xfrm>
          <a:prstGeom prst="line">
            <a:avLst/>
          </a:prstGeom>
          <a:ln w="19050">
            <a:solidFill>
              <a:srgbClr val="23ECA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8EDF166F-B024-4B1E-96D7-5BF688386A53}"/>
              </a:ext>
            </a:extLst>
          </p:cNvPr>
          <p:cNvSpPr/>
          <p:nvPr/>
        </p:nvSpPr>
        <p:spPr>
          <a:xfrm>
            <a:off x="9554755" y="937260"/>
            <a:ext cx="1711730" cy="11576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A630C91-5EAE-49FF-9E59-30DCBBB12BA6}"/>
              </a:ext>
            </a:extLst>
          </p:cNvPr>
          <p:cNvSpPr/>
          <p:nvPr/>
        </p:nvSpPr>
        <p:spPr>
          <a:xfrm>
            <a:off x="9092184" y="2474976"/>
            <a:ext cx="577149" cy="2302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EB36868-F759-4227-A6CF-BD7108AA1C26}"/>
              </a:ext>
            </a:extLst>
          </p:cNvPr>
          <p:cNvSpPr/>
          <p:nvPr/>
        </p:nvSpPr>
        <p:spPr>
          <a:xfrm>
            <a:off x="9092183" y="3198708"/>
            <a:ext cx="577149" cy="2302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9BB7893-CC0C-499B-B800-E70091D11ADC}"/>
              </a:ext>
            </a:extLst>
          </p:cNvPr>
          <p:cNvSpPr/>
          <p:nvPr/>
        </p:nvSpPr>
        <p:spPr>
          <a:xfrm>
            <a:off x="9078265" y="3880391"/>
            <a:ext cx="577149" cy="2302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36ACD37-176C-487C-8D64-D300D96A041C}"/>
              </a:ext>
            </a:extLst>
          </p:cNvPr>
          <p:cNvSpPr/>
          <p:nvPr/>
        </p:nvSpPr>
        <p:spPr>
          <a:xfrm>
            <a:off x="9092183" y="4608250"/>
            <a:ext cx="577149" cy="2302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48619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012" y="18256"/>
            <a:ext cx="11917976" cy="1004729"/>
          </a:xfrm>
        </p:spPr>
        <p:txBody>
          <a:bodyPr>
            <a:normAutofit/>
          </a:bodyPr>
          <a:lstStyle/>
          <a:p>
            <a:r>
              <a:rPr lang="en-US" sz="4000" b="1">
                <a:solidFill>
                  <a:srgbClr val="339966"/>
                </a:solidFill>
              </a:rPr>
              <a:t>Example 2</a:t>
            </a:r>
            <a:br>
              <a:rPr lang="en-US" sz="3200" b="1">
                <a:solidFill>
                  <a:srgbClr val="339966"/>
                </a:solidFill>
                <a:uFillTx/>
              </a:rPr>
            </a:br>
            <a:r>
              <a:rPr lang="en-US" sz="2200" b="1">
                <a:solidFill>
                  <a:schemeClr val="bg1">
                    <a:lumMod val="50000"/>
                  </a:schemeClr>
                </a:solidFill>
              </a:rPr>
              <a:t>Nucleus Shape and its Children</a:t>
            </a:r>
            <a:endParaRPr lang="en-US" sz="2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7" name="Picture 2" descr="Image result for gefasoft logo svg">
            <a:extLst>
              <a:ext uri="{FF2B5EF4-FFF2-40B4-BE49-F238E27FC236}">
                <a16:creationId xmlns:a16="http://schemas.microsoft.com/office/drawing/2014/main" id="{785B496B-0E86-469A-A542-AE5B4513E7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/>
          <a:srcRect/>
          <a:stretch>
            <a:fillRect/>
          </a:stretch>
        </p:blipFill>
        <p:spPr bwMode="auto">
          <a:xfrm>
            <a:off x="10287816" y="341301"/>
            <a:ext cx="1641442" cy="358638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444A20-1076-4C69-B4E2-43D9AD1A56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93C7F-59EB-4A3A-A30C-171723B2F31C}" type="slidenum">
              <a:rPr lang="en-US" smtClean="0">
                <a:uFillTx/>
              </a:rPr>
              <a:t>65</a:t>
            </a:fld>
            <a:endParaRPr lang="en-US">
              <a:uFillTx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B14AD6D-01FC-46DD-989D-257174D628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0060" y="1480988"/>
            <a:ext cx="11071878" cy="5156349"/>
          </a:xfrm>
        </p:spPr>
        <p:txBody>
          <a:bodyPr>
            <a:normAutofit/>
          </a:bodyPr>
          <a:lstStyle/>
          <a:p>
            <a:pPr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3200" b="1">
                <a:solidFill>
                  <a:schemeClr val="bg1">
                    <a:lumMod val="50000"/>
                  </a:schemeClr>
                </a:solidFill>
              </a:rPr>
              <a:t>#nucleus</a:t>
            </a:r>
          </a:p>
          <a:p>
            <a:pPr marL="971550" lvl="1" indent="-514350">
              <a:buClr>
                <a:srgbClr val="FFC000"/>
              </a:buClr>
              <a:buFont typeface="+mj-lt"/>
              <a:buAutoNum type="arabicPeriod"/>
            </a:pPr>
            <a:r>
              <a:rPr lang="en-GB" sz="2800"/>
              <a:t>Placed in center</a:t>
            </a:r>
            <a:endParaRPr lang="en-GB"/>
          </a:p>
          <a:p>
            <a:pPr marL="971550" lvl="1" indent="-514350">
              <a:buClr>
                <a:srgbClr val="FFC000"/>
              </a:buClr>
              <a:buFont typeface="+mj-lt"/>
              <a:buAutoNum type="arabicPeriod"/>
            </a:pPr>
            <a:r>
              <a:rPr lang="en-GB" sz="2800"/>
              <a:t>Children relatively placed</a:t>
            </a:r>
          </a:p>
          <a:p>
            <a:pPr marL="457200" lvl="1" indent="0">
              <a:buClr>
                <a:srgbClr val="FFC000"/>
              </a:buClr>
              <a:buNone/>
            </a:pPr>
            <a:r>
              <a:rPr lang="en-GB" sz="2800"/>
              <a:t>   based on tags:</a:t>
            </a:r>
          </a:p>
          <a:p>
            <a:pPr lvl="2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2400" b="1">
                <a:solidFill>
                  <a:srgbClr val="7F7F7F"/>
                </a:solidFill>
              </a:rPr>
              <a:t>#aboveParent</a:t>
            </a:r>
          </a:p>
          <a:p>
            <a:pPr lvl="2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2400" b="1">
                <a:solidFill>
                  <a:srgbClr val="7F7F7F"/>
                </a:solidFill>
              </a:rPr>
              <a:t>#aroundParent</a:t>
            </a:r>
          </a:p>
          <a:p>
            <a:pPr lvl="2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2400" b="1">
                <a:solidFill>
                  <a:srgbClr val="7F7F7F"/>
                </a:solidFill>
              </a:rPr>
              <a:t>#aroundParent</a:t>
            </a:r>
          </a:p>
          <a:p>
            <a:pPr lvl="2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2400" b="1">
                <a:solidFill>
                  <a:srgbClr val="7F7F7F"/>
                </a:solidFill>
              </a:rPr>
              <a:t>#aroundParent</a:t>
            </a:r>
          </a:p>
          <a:p>
            <a:pPr lvl="2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2400" b="1">
                <a:solidFill>
                  <a:srgbClr val="7F7F7F"/>
                </a:solidFill>
              </a:rPr>
              <a:t>#aroundParent</a:t>
            </a:r>
          </a:p>
          <a:p>
            <a:pPr lvl="2"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2400" b="1">
              <a:solidFill>
                <a:srgbClr val="7F7F7F"/>
              </a:solidFill>
            </a:endParaRPr>
          </a:p>
          <a:p>
            <a:pPr lvl="2"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2400" b="1">
              <a:solidFill>
                <a:srgbClr val="7F7F7F"/>
              </a:solidFill>
            </a:endParaRPr>
          </a:p>
          <a:p>
            <a:pPr lvl="2"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2400" b="1">
              <a:solidFill>
                <a:srgbClr val="7F7F7F"/>
              </a:solidFill>
            </a:endParaRPr>
          </a:p>
          <a:p>
            <a:pPr lvl="2"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2400"/>
          </a:p>
          <a:p>
            <a:pPr lvl="1"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2800" i="1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629A6E5-358D-4143-833F-5116123054A0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0954" y="699939"/>
            <a:ext cx="4730528" cy="5984241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9ABAEF55-9996-4EA2-A0AA-92CA1E77CDC9}"/>
              </a:ext>
            </a:extLst>
          </p:cNvPr>
          <p:cNvSpPr/>
          <p:nvPr/>
        </p:nvSpPr>
        <p:spPr>
          <a:xfrm>
            <a:off x="9031224" y="4983480"/>
            <a:ext cx="2508504" cy="6959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B4FD662-A9FB-4529-885C-70857BC67AC9}"/>
              </a:ext>
            </a:extLst>
          </p:cNvPr>
          <p:cNvCxnSpPr>
            <a:cxnSpLocks/>
          </p:cNvCxnSpPr>
          <p:nvPr/>
        </p:nvCxnSpPr>
        <p:spPr>
          <a:xfrm>
            <a:off x="10076180" y="2837180"/>
            <a:ext cx="0" cy="2875280"/>
          </a:xfrm>
          <a:prstGeom prst="line">
            <a:avLst/>
          </a:prstGeom>
          <a:ln w="19050">
            <a:solidFill>
              <a:srgbClr val="23ECA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2AC53EE9-0116-4AD2-97B9-73192703711E}"/>
              </a:ext>
            </a:extLst>
          </p:cNvPr>
          <p:cNvSpPr/>
          <p:nvPr/>
        </p:nvSpPr>
        <p:spPr>
          <a:xfrm>
            <a:off x="9554755" y="937260"/>
            <a:ext cx="1711730" cy="11576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1B6BD6F-E7C2-4DB3-9A1B-928172F47E05}"/>
              </a:ext>
            </a:extLst>
          </p:cNvPr>
          <p:cNvSpPr/>
          <p:nvPr/>
        </p:nvSpPr>
        <p:spPr>
          <a:xfrm>
            <a:off x="9092184" y="2474976"/>
            <a:ext cx="577149" cy="2302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6020C84-E6B0-4FF2-B1C6-30A9590FD343}"/>
              </a:ext>
            </a:extLst>
          </p:cNvPr>
          <p:cNvSpPr/>
          <p:nvPr/>
        </p:nvSpPr>
        <p:spPr>
          <a:xfrm>
            <a:off x="9092183" y="3198708"/>
            <a:ext cx="577149" cy="2302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67067A0-50E5-4896-A0A6-2FB52E8D847A}"/>
              </a:ext>
            </a:extLst>
          </p:cNvPr>
          <p:cNvSpPr/>
          <p:nvPr/>
        </p:nvSpPr>
        <p:spPr>
          <a:xfrm>
            <a:off x="9078265" y="3880391"/>
            <a:ext cx="577149" cy="2302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83D63DD-A7FA-4E99-AA5C-DF8A41639626}"/>
              </a:ext>
            </a:extLst>
          </p:cNvPr>
          <p:cNvSpPr/>
          <p:nvPr/>
        </p:nvSpPr>
        <p:spPr>
          <a:xfrm>
            <a:off x="9092183" y="4608250"/>
            <a:ext cx="577149" cy="2302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36004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012" y="18256"/>
            <a:ext cx="11917976" cy="1004729"/>
          </a:xfrm>
        </p:spPr>
        <p:txBody>
          <a:bodyPr>
            <a:normAutofit/>
          </a:bodyPr>
          <a:lstStyle/>
          <a:p>
            <a:r>
              <a:rPr lang="en-US" sz="4000" b="1">
                <a:solidFill>
                  <a:srgbClr val="339966"/>
                </a:solidFill>
              </a:rPr>
              <a:t>Example 2</a:t>
            </a:r>
            <a:br>
              <a:rPr lang="en-US" sz="3200" b="1">
                <a:solidFill>
                  <a:srgbClr val="339966"/>
                </a:solidFill>
                <a:uFillTx/>
              </a:rPr>
            </a:br>
            <a:r>
              <a:rPr lang="en-US" sz="2200" b="1">
                <a:solidFill>
                  <a:schemeClr val="bg1">
                    <a:lumMod val="50000"/>
                  </a:schemeClr>
                </a:solidFill>
              </a:rPr>
              <a:t>Nucleus Shape and its Children</a:t>
            </a:r>
            <a:endParaRPr lang="en-US" sz="2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7" name="Picture 2" descr="Image result for gefasoft logo svg">
            <a:extLst>
              <a:ext uri="{FF2B5EF4-FFF2-40B4-BE49-F238E27FC236}">
                <a16:creationId xmlns:a16="http://schemas.microsoft.com/office/drawing/2014/main" id="{785B496B-0E86-469A-A542-AE5B4513E7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/>
          <a:srcRect/>
          <a:stretch>
            <a:fillRect/>
          </a:stretch>
        </p:blipFill>
        <p:spPr bwMode="auto">
          <a:xfrm>
            <a:off x="10287816" y="341301"/>
            <a:ext cx="1641442" cy="358638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444A20-1076-4C69-B4E2-43D9AD1A56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93C7F-59EB-4A3A-A30C-171723B2F31C}" type="slidenum">
              <a:rPr lang="en-US" smtClean="0">
                <a:uFillTx/>
              </a:rPr>
              <a:t>66</a:t>
            </a:fld>
            <a:endParaRPr lang="en-US">
              <a:uFillTx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B14AD6D-01FC-46DD-989D-257174D628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0060" y="1480988"/>
            <a:ext cx="11071878" cy="5156349"/>
          </a:xfrm>
        </p:spPr>
        <p:txBody>
          <a:bodyPr>
            <a:normAutofit/>
          </a:bodyPr>
          <a:lstStyle/>
          <a:p>
            <a:pPr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3200" b="1">
                <a:solidFill>
                  <a:schemeClr val="bg1">
                    <a:lumMod val="50000"/>
                  </a:schemeClr>
                </a:solidFill>
              </a:rPr>
              <a:t>#nucleus</a:t>
            </a:r>
          </a:p>
          <a:p>
            <a:pPr marL="971550" lvl="1" indent="-514350">
              <a:buClr>
                <a:srgbClr val="FFC000"/>
              </a:buClr>
              <a:buFont typeface="+mj-lt"/>
              <a:buAutoNum type="arabicPeriod"/>
            </a:pPr>
            <a:r>
              <a:rPr lang="en-GB" sz="2800"/>
              <a:t>Placed in center</a:t>
            </a:r>
            <a:endParaRPr lang="en-GB"/>
          </a:p>
          <a:p>
            <a:pPr marL="971550" lvl="1" indent="-514350">
              <a:buClr>
                <a:srgbClr val="FFC000"/>
              </a:buClr>
              <a:buFont typeface="+mj-lt"/>
              <a:buAutoNum type="arabicPeriod"/>
            </a:pPr>
            <a:r>
              <a:rPr lang="en-GB" sz="2800"/>
              <a:t>Children relatively placed</a:t>
            </a:r>
          </a:p>
          <a:p>
            <a:pPr marL="457200" lvl="1" indent="0">
              <a:buClr>
                <a:srgbClr val="FFC000"/>
              </a:buClr>
              <a:buNone/>
            </a:pPr>
            <a:r>
              <a:rPr lang="en-GB" sz="2800"/>
              <a:t>   based on tags:</a:t>
            </a:r>
          </a:p>
          <a:p>
            <a:pPr lvl="2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2400" b="1">
                <a:solidFill>
                  <a:srgbClr val="7F7F7F"/>
                </a:solidFill>
              </a:rPr>
              <a:t>#aboveParent</a:t>
            </a:r>
          </a:p>
          <a:p>
            <a:pPr lvl="2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2400" b="1">
                <a:solidFill>
                  <a:srgbClr val="7F7F7F"/>
                </a:solidFill>
              </a:rPr>
              <a:t>#aroundParent</a:t>
            </a:r>
          </a:p>
          <a:p>
            <a:pPr lvl="2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2400" b="1">
                <a:solidFill>
                  <a:srgbClr val="7F7F7F"/>
                </a:solidFill>
              </a:rPr>
              <a:t>#aroundParent</a:t>
            </a:r>
          </a:p>
          <a:p>
            <a:pPr lvl="2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2400" b="1">
                <a:solidFill>
                  <a:srgbClr val="7F7F7F"/>
                </a:solidFill>
              </a:rPr>
              <a:t>#aroundParent</a:t>
            </a:r>
          </a:p>
          <a:p>
            <a:pPr lvl="2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2400" b="1">
                <a:solidFill>
                  <a:srgbClr val="7F7F7F"/>
                </a:solidFill>
              </a:rPr>
              <a:t>#aroundParent</a:t>
            </a:r>
          </a:p>
          <a:p>
            <a:pPr lvl="2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2400" b="1">
                <a:solidFill>
                  <a:srgbClr val="7F7F7F"/>
                </a:solidFill>
              </a:rPr>
              <a:t>#aroundParent</a:t>
            </a:r>
          </a:p>
          <a:p>
            <a:pPr lvl="2"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2400" b="1">
              <a:solidFill>
                <a:srgbClr val="7F7F7F"/>
              </a:solidFill>
            </a:endParaRPr>
          </a:p>
          <a:p>
            <a:pPr lvl="2"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2400" b="1">
              <a:solidFill>
                <a:srgbClr val="7F7F7F"/>
              </a:solidFill>
            </a:endParaRPr>
          </a:p>
          <a:p>
            <a:pPr lvl="2"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2400" b="1">
              <a:solidFill>
                <a:srgbClr val="7F7F7F"/>
              </a:solidFill>
            </a:endParaRPr>
          </a:p>
          <a:p>
            <a:pPr lvl="2"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2400"/>
          </a:p>
          <a:p>
            <a:pPr lvl="1"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2800" i="1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629A6E5-358D-4143-833F-5116123054A0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0954" y="699939"/>
            <a:ext cx="4730528" cy="5984241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B4FD662-A9FB-4529-885C-70857BC67AC9}"/>
              </a:ext>
            </a:extLst>
          </p:cNvPr>
          <p:cNvCxnSpPr>
            <a:cxnSpLocks/>
          </p:cNvCxnSpPr>
          <p:nvPr/>
        </p:nvCxnSpPr>
        <p:spPr>
          <a:xfrm>
            <a:off x="10076180" y="2837180"/>
            <a:ext cx="0" cy="2875280"/>
          </a:xfrm>
          <a:prstGeom prst="line">
            <a:avLst/>
          </a:prstGeom>
          <a:ln w="19050">
            <a:solidFill>
              <a:srgbClr val="23ECA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2AC53EE9-0116-4AD2-97B9-73192703711E}"/>
              </a:ext>
            </a:extLst>
          </p:cNvPr>
          <p:cNvSpPr/>
          <p:nvPr/>
        </p:nvSpPr>
        <p:spPr>
          <a:xfrm>
            <a:off x="9554755" y="937260"/>
            <a:ext cx="1711730" cy="11576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55EAAE-2F82-400D-95A5-F46E9992E2CA}"/>
              </a:ext>
            </a:extLst>
          </p:cNvPr>
          <p:cNvSpPr/>
          <p:nvPr/>
        </p:nvSpPr>
        <p:spPr>
          <a:xfrm>
            <a:off x="9092184" y="2474976"/>
            <a:ext cx="577149" cy="2302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2EAA5E0-019C-4EB8-A799-447269D2B087}"/>
              </a:ext>
            </a:extLst>
          </p:cNvPr>
          <p:cNvSpPr/>
          <p:nvPr/>
        </p:nvSpPr>
        <p:spPr>
          <a:xfrm>
            <a:off x="9092183" y="3198708"/>
            <a:ext cx="577149" cy="2302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573B0AF-34F5-4FC2-B713-DCA2572BC386}"/>
              </a:ext>
            </a:extLst>
          </p:cNvPr>
          <p:cNvSpPr/>
          <p:nvPr/>
        </p:nvSpPr>
        <p:spPr>
          <a:xfrm>
            <a:off x="9078265" y="3880391"/>
            <a:ext cx="577149" cy="2302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E1E7B27-E5DC-43CD-AD00-CFFD6DF15052}"/>
              </a:ext>
            </a:extLst>
          </p:cNvPr>
          <p:cNvSpPr/>
          <p:nvPr/>
        </p:nvSpPr>
        <p:spPr>
          <a:xfrm>
            <a:off x="9092183" y="4608250"/>
            <a:ext cx="577149" cy="2302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14559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012" y="18256"/>
            <a:ext cx="11917976" cy="1004729"/>
          </a:xfrm>
        </p:spPr>
        <p:txBody>
          <a:bodyPr>
            <a:normAutofit/>
          </a:bodyPr>
          <a:lstStyle/>
          <a:p>
            <a:r>
              <a:rPr lang="en-US" sz="4000" b="1">
                <a:solidFill>
                  <a:srgbClr val="339966"/>
                </a:solidFill>
              </a:rPr>
              <a:t>Example 3</a:t>
            </a:r>
            <a:br>
              <a:rPr lang="en-US" sz="3200" b="1">
                <a:solidFill>
                  <a:srgbClr val="339966"/>
                </a:solidFill>
                <a:uFillTx/>
              </a:rPr>
            </a:br>
            <a:r>
              <a:rPr lang="en-US" sz="2200" b="1">
                <a:solidFill>
                  <a:schemeClr val="bg1">
                    <a:lumMod val="50000"/>
                  </a:schemeClr>
                </a:solidFill>
              </a:rPr>
              <a:t>Outer G</a:t>
            </a:r>
            <a:r>
              <a:rPr lang="en-US" sz="2200" b="1">
                <a:solidFill>
                  <a:schemeClr val="bg1">
                    <a:lumMod val="50000"/>
                  </a:schemeClr>
                </a:solidFill>
                <a:uFillTx/>
              </a:rPr>
              <a:t>roups with only Group Children</a:t>
            </a:r>
            <a:endParaRPr lang="en-US" sz="2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7" name="Picture 2" descr="Image result for gefasoft logo svg">
            <a:extLst>
              <a:ext uri="{FF2B5EF4-FFF2-40B4-BE49-F238E27FC236}">
                <a16:creationId xmlns:a16="http://schemas.microsoft.com/office/drawing/2014/main" id="{785B496B-0E86-469A-A542-AE5B4513E7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/>
          <a:srcRect/>
          <a:stretch>
            <a:fillRect/>
          </a:stretch>
        </p:blipFill>
        <p:spPr bwMode="auto">
          <a:xfrm>
            <a:off x="10287816" y="341301"/>
            <a:ext cx="1641442" cy="358638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A77918-700D-4FAB-A1F7-BBEF14F81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93C7F-59EB-4A3A-A30C-171723B2F31C}" type="slidenum">
              <a:rPr lang="en-US" smtClean="0">
                <a:uFillTx/>
              </a:rPr>
              <a:t>67</a:t>
            </a:fld>
            <a:endParaRPr lang="en-US">
              <a:uFillTx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0AE49D3-9015-4F7D-B362-AB36968BAB56}"/>
              </a:ext>
            </a:extLst>
          </p:cNvPr>
          <p:cNvSpPr txBox="1">
            <a:spLocks/>
          </p:cNvSpPr>
          <p:nvPr/>
        </p:nvSpPr>
        <p:spPr>
          <a:xfrm>
            <a:off x="560060" y="1480988"/>
            <a:ext cx="5599593" cy="51563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3200" b="1">
                <a:solidFill>
                  <a:srgbClr val="7F7F7F"/>
                </a:solidFill>
              </a:rPr>
              <a:t>#OuterGroup:</a:t>
            </a:r>
            <a:endParaRPr lang="en-GB" sz="2400" b="1">
              <a:solidFill>
                <a:srgbClr val="7F7F7F"/>
              </a:solidFill>
            </a:endParaRPr>
          </a:p>
          <a:p>
            <a:pPr lvl="2"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2400" b="1">
              <a:solidFill>
                <a:srgbClr val="7F7F7F"/>
              </a:solidFill>
            </a:endParaRPr>
          </a:p>
          <a:p>
            <a:pPr lvl="2"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2400" b="1">
              <a:solidFill>
                <a:srgbClr val="7F7F7F"/>
              </a:solidFill>
            </a:endParaRPr>
          </a:p>
          <a:p>
            <a:pPr lvl="2"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2400"/>
          </a:p>
          <a:p>
            <a:pPr lvl="1"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2800" i="1"/>
          </a:p>
        </p:txBody>
      </p:sp>
      <p:pic>
        <p:nvPicPr>
          <p:cNvPr id="8" name="Grafik 2">
            <a:extLst>
              <a:ext uri="{FF2B5EF4-FFF2-40B4-BE49-F238E27FC236}">
                <a16:creationId xmlns:a16="http://schemas.microsoft.com/office/drawing/2014/main" id="{A21BE1C7-C613-4955-96E4-51DAAA772A03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2945" y="1480988"/>
            <a:ext cx="5599593" cy="4436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30956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012" y="18256"/>
            <a:ext cx="11917976" cy="1004729"/>
          </a:xfrm>
        </p:spPr>
        <p:txBody>
          <a:bodyPr>
            <a:normAutofit/>
          </a:bodyPr>
          <a:lstStyle/>
          <a:p>
            <a:r>
              <a:rPr lang="en-US" sz="4000" b="1">
                <a:solidFill>
                  <a:srgbClr val="339966"/>
                </a:solidFill>
              </a:rPr>
              <a:t>Example 3</a:t>
            </a:r>
            <a:br>
              <a:rPr lang="en-US" sz="3200" b="1">
                <a:solidFill>
                  <a:srgbClr val="339966"/>
                </a:solidFill>
                <a:uFillTx/>
              </a:rPr>
            </a:br>
            <a:r>
              <a:rPr lang="en-US" sz="2200" b="1">
                <a:solidFill>
                  <a:schemeClr val="bg1">
                    <a:lumMod val="50000"/>
                  </a:schemeClr>
                </a:solidFill>
              </a:rPr>
              <a:t>Outer G</a:t>
            </a:r>
            <a:r>
              <a:rPr lang="en-US" sz="2200" b="1">
                <a:solidFill>
                  <a:schemeClr val="bg1">
                    <a:lumMod val="50000"/>
                  </a:schemeClr>
                </a:solidFill>
                <a:uFillTx/>
              </a:rPr>
              <a:t>roups with only Group Children</a:t>
            </a:r>
            <a:endParaRPr lang="en-US" sz="2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7" name="Picture 2" descr="Image result for gefasoft logo svg">
            <a:extLst>
              <a:ext uri="{FF2B5EF4-FFF2-40B4-BE49-F238E27FC236}">
                <a16:creationId xmlns:a16="http://schemas.microsoft.com/office/drawing/2014/main" id="{785B496B-0E86-469A-A542-AE5B4513E7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/>
          <a:srcRect/>
          <a:stretch>
            <a:fillRect/>
          </a:stretch>
        </p:blipFill>
        <p:spPr bwMode="auto">
          <a:xfrm>
            <a:off x="10287816" y="341301"/>
            <a:ext cx="1641442" cy="358638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A77918-700D-4FAB-A1F7-BBEF14F81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93C7F-59EB-4A3A-A30C-171723B2F31C}" type="slidenum">
              <a:rPr lang="en-US" smtClean="0">
                <a:uFillTx/>
              </a:rPr>
              <a:t>68</a:t>
            </a:fld>
            <a:endParaRPr lang="en-US">
              <a:uFillTx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0AE49D3-9015-4F7D-B362-AB36968BAB56}"/>
              </a:ext>
            </a:extLst>
          </p:cNvPr>
          <p:cNvSpPr txBox="1">
            <a:spLocks/>
          </p:cNvSpPr>
          <p:nvPr/>
        </p:nvSpPr>
        <p:spPr>
          <a:xfrm>
            <a:off x="560060" y="1480988"/>
            <a:ext cx="5599593" cy="51563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3200" b="1">
                <a:solidFill>
                  <a:srgbClr val="7F7F7F"/>
                </a:solidFill>
              </a:rPr>
              <a:t>#OuterGroup:</a:t>
            </a:r>
          </a:p>
          <a:p>
            <a:pPr lvl="1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2800"/>
              <a:t>Groups which contain only groups and no shapes</a:t>
            </a:r>
            <a:endParaRPr lang="en-GB" sz="2400" b="1">
              <a:solidFill>
                <a:srgbClr val="7F7F7F"/>
              </a:solidFill>
            </a:endParaRPr>
          </a:p>
          <a:p>
            <a:pPr lvl="2"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2400" b="1">
              <a:solidFill>
                <a:srgbClr val="7F7F7F"/>
              </a:solidFill>
            </a:endParaRPr>
          </a:p>
          <a:p>
            <a:pPr lvl="2"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2400" b="1">
              <a:solidFill>
                <a:srgbClr val="7F7F7F"/>
              </a:solidFill>
            </a:endParaRPr>
          </a:p>
          <a:p>
            <a:pPr lvl="2"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2400"/>
          </a:p>
          <a:p>
            <a:pPr lvl="1"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2800" i="1"/>
          </a:p>
        </p:txBody>
      </p:sp>
      <p:pic>
        <p:nvPicPr>
          <p:cNvPr id="8" name="Grafik 2">
            <a:extLst>
              <a:ext uri="{FF2B5EF4-FFF2-40B4-BE49-F238E27FC236}">
                <a16:creationId xmlns:a16="http://schemas.microsoft.com/office/drawing/2014/main" id="{7777D918-7242-4D3D-8038-DC8AC560A5F3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2945" y="1480988"/>
            <a:ext cx="5599593" cy="4436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31765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012" y="18256"/>
            <a:ext cx="11917976" cy="1004729"/>
          </a:xfrm>
        </p:spPr>
        <p:txBody>
          <a:bodyPr>
            <a:normAutofit/>
          </a:bodyPr>
          <a:lstStyle/>
          <a:p>
            <a:r>
              <a:rPr lang="en-US" sz="4000" b="1">
                <a:solidFill>
                  <a:srgbClr val="339966"/>
                </a:solidFill>
              </a:rPr>
              <a:t>Example 3</a:t>
            </a:r>
            <a:br>
              <a:rPr lang="en-US" sz="3200" b="1">
                <a:solidFill>
                  <a:srgbClr val="339966"/>
                </a:solidFill>
                <a:uFillTx/>
              </a:rPr>
            </a:br>
            <a:r>
              <a:rPr lang="en-US" sz="2200" b="1">
                <a:solidFill>
                  <a:schemeClr val="bg1">
                    <a:lumMod val="50000"/>
                  </a:schemeClr>
                </a:solidFill>
              </a:rPr>
              <a:t>Outer G</a:t>
            </a:r>
            <a:r>
              <a:rPr lang="en-US" sz="2200" b="1">
                <a:solidFill>
                  <a:schemeClr val="bg1">
                    <a:lumMod val="50000"/>
                  </a:schemeClr>
                </a:solidFill>
                <a:uFillTx/>
              </a:rPr>
              <a:t>roups with only Group Children</a:t>
            </a:r>
            <a:endParaRPr lang="en-US" sz="2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7" name="Picture 2" descr="Image result for gefasoft logo svg">
            <a:extLst>
              <a:ext uri="{FF2B5EF4-FFF2-40B4-BE49-F238E27FC236}">
                <a16:creationId xmlns:a16="http://schemas.microsoft.com/office/drawing/2014/main" id="{785B496B-0E86-469A-A542-AE5B4513E7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/>
          <a:srcRect/>
          <a:stretch>
            <a:fillRect/>
          </a:stretch>
        </p:blipFill>
        <p:spPr bwMode="auto">
          <a:xfrm>
            <a:off x="10287816" y="341301"/>
            <a:ext cx="1641442" cy="358638"/>
          </a:xfrm>
          <a:prstGeom prst="rect">
            <a:avLst/>
          </a:prstGeom>
          <a:noFill/>
        </p:spPr>
      </p:pic>
      <p:pic>
        <p:nvPicPr>
          <p:cNvPr id="6" name="Grafik 2">
            <a:extLst>
              <a:ext uri="{FF2B5EF4-FFF2-40B4-BE49-F238E27FC236}">
                <a16:creationId xmlns:a16="http://schemas.microsoft.com/office/drawing/2014/main" id="{62C3DC70-1BAA-4C1A-8C2A-5F5C7BDD556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2945" y="1480988"/>
            <a:ext cx="5599593" cy="443643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A77918-700D-4FAB-A1F7-BBEF14F81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93C7F-59EB-4A3A-A30C-171723B2F31C}" type="slidenum">
              <a:rPr lang="en-US" smtClean="0">
                <a:uFillTx/>
              </a:rPr>
              <a:t>69</a:t>
            </a:fld>
            <a:endParaRPr lang="en-US">
              <a:uFillTx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0AE49D3-9015-4F7D-B362-AB36968BAB56}"/>
              </a:ext>
            </a:extLst>
          </p:cNvPr>
          <p:cNvSpPr txBox="1">
            <a:spLocks/>
          </p:cNvSpPr>
          <p:nvPr/>
        </p:nvSpPr>
        <p:spPr>
          <a:xfrm>
            <a:off x="560060" y="1480988"/>
            <a:ext cx="5599593" cy="51563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3200" b="1">
                <a:solidFill>
                  <a:srgbClr val="7F7F7F"/>
                </a:solidFill>
              </a:rPr>
              <a:t>#OuterGroup:</a:t>
            </a:r>
          </a:p>
          <a:p>
            <a:pPr lvl="1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2800"/>
              <a:t>Groups which contain only groups and no shapes</a:t>
            </a:r>
          </a:p>
          <a:p>
            <a:pPr lvl="1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2800"/>
              <a:t>Placed with Block Packing Algorithm</a:t>
            </a:r>
            <a:endParaRPr lang="en-GB"/>
          </a:p>
          <a:p>
            <a:pPr lvl="2"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2400" b="1">
              <a:solidFill>
                <a:srgbClr val="7F7F7F"/>
              </a:solidFill>
            </a:endParaRPr>
          </a:p>
          <a:p>
            <a:pPr lvl="2"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2400" b="1">
              <a:solidFill>
                <a:srgbClr val="7F7F7F"/>
              </a:solidFill>
            </a:endParaRPr>
          </a:p>
          <a:p>
            <a:pPr lvl="2"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2400" b="1">
              <a:solidFill>
                <a:srgbClr val="7F7F7F"/>
              </a:solidFill>
            </a:endParaRPr>
          </a:p>
          <a:p>
            <a:pPr lvl="2"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2400"/>
          </a:p>
          <a:p>
            <a:pPr lvl="1"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2800" i="1"/>
          </a:p>
        </p:txBody>
      </p:sp>
    </p:spTree>
    <p:extLst>
      <p:ext uri="{BB962C8B-B14F-4D97-AF65-F5344CB8AC3E}">
        <p14:creationId xmlns:p14="http://schemas.microsoft.com/office/powerpoint/2010/main" val="37372785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012" y="18256"/>
            <a:ext cx="11917976" cy="1004729"/>
          </a:xfrm>
        </p:spPr>
        <p:txBody>
          <a:bodyPr>
            <a:normAutofit/>
          </a:bodyPr>
          <a:lstStyle/>
          <a:p>
            <a:r>
              <a:rPr lang="en-US" sz="4000" b="1">
                <a:solidFill>
                  <a:srgbClr val="339966"/>
                </a:solidFill>
              </a:rPr>
              <a:t>Introduction</a:t>
            </a:r>
            <a:br>
              <a:rPr lang="en-US" sz="3200" b="1">
                <a:solidFill>
                  <a:srgbClr val="339966"/>
                </a:solidFill>
                <a:uFillTx/>
              </a:rPr>
            </a:br>
            <a:r>
              <a:rPr lang="en-US" sz="2200" b="1">
                <a:solidFill>
                  <a:schemeClr val="bg1">
                    <a:lumMod val="50000"/>
                  </a:schemeClr>
                </a:solidFill>
                <a:uFillTx/>
              </a:rPr>
              <a:t>Motivation</a:t>
            </a:r>
            <a:endParaRPr lang="en-US" sz="2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9" name="Picture 2" descr="Image result for gefasoft logo svg"/>
          <p:cNvPicPr>
            <a:picLocks noChangeAspect="1" noChangeArrowheads="1"/>
          </p:cNvPicPr>
          <p:nvPr/>
        </p:nvPicPr>
        <p:blipFill>
          <a:blip r:embed="rId3" cstate="hqprint"/>
          <a:srcRect/>
          <a:stretch>
            <a:fillRect/>
          </a:stretch>
        </p:blipFill>
        <p:spPr bwMode="auto">
          <a:xfrm>
            <a:off x="10287816" y="341301"/>
            <a:ext cx="1641442" cy="358638"/>
          </a:xfrm>
          <a:prstGeom prst="rect">
            <a:avLst/>
          </a:prstGeom>
          <a:noFill/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ED2F716-FDFD-4110-A3F5-736217C04E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012" y="1683395"/>
            <a:ext cx="11071878" cy="5156349"/>
          </a:xfrm>
        </p:spPr>
        <p:txBody>
          <a:bodyPr>
            <a:normAutofit/>
          </a:bodyPr>
          <a:lstStyle/>
          <a:p>
            <a:pPr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US" sz="3200"/>
              <a:t>Frequent technical changes </a:t>
            </a:r>
            <a:r>
              <a:rPr lang="en-US" sz="3200">
                <a:sym typeface="Wingdings" panose="05000000000000000000" pitchFamily="2" charset="2"/>
              </a:rPr>
              <a:t> c</a:t>
            </a:r>
            <a:r>
              <a:rPr lang="en-US" sz="3200"/>
              <a:t>onstant increase in complexity 					         of industrial facilities</a:t>
            </a:r>
          </a:p>
          <a:p>
            <a:pPr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US" sz="1200"/>
          </a:p>
          <a:p>
            <a:pPr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US" sz="3200"/>
              <a:t>Changes propagate throughout </a:t>
            </a:r>
            <a:r>
              <a:rPr lang="en-US" sz="3200">
                <a:sym typeface="Wingdings" panose="05000000000000000000" pitchFamily="2" charset="2"/>
              </a:rPr>
              <a:t> major engineering challenge</a:t>
            </a:r>
            <a:endParaRPr lang="en-US" sz="3200"/>
          </a:p>
          <a:p>
            <a:pPr lvl="1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US" sz="2800"/>
              <a:t>Documentation</a:t>
            </a:r>
          </a:p>
          <a:p>
            <a:pPr lvl="1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US" sz="2800"/>
              <a:t>Maintenance</a:t>
            </a:r>
          </a:p>
          <a:p>
            <a:pPr lvl="1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US" sz="2800"/>
              <a:t>Operation</a:t>
            </a:r>
          </a:p>
          <a:p>
            <a:pPr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200"/>
          </a:p>
          <a:p>
            <a:pPr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3200"/>
              <a:t>Due to this reasons, the development and modification of visualizations for process engineering plants requires a very high technical effort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46A60F-3A90-40EF-85BB-36C2FC60F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93C7F-59EB-4A3A-A30C-171723B2F31C}" type="slidenum">
              <a:rPr lang="en-US" smtClean="0">
                <a:uFillTx/>
              </a:rPr>
              <a:t>7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23752981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012" y="18256"/>
            <a:ext cx="11917976" cy="1004729"/>
          </a:xfrm>
        </p:spPr>
        <p:txBody>
          <a:bodyPr>
            <a:normAutofit/>
          </a:bodyPr>
          <a:lstStyle/>
          <a:p>
            <a:r>
              <a:rPr lang="en-US" sz="4000" b="1">
                <a:solidFill>
                  <a:srgbClr val="339966"/>
                </a:solidFill>
              </a:rPr>
              <a:t>Example 3</a:t>
            </a:r>
            <a:br>
              <a:rPr lang="en-US" sz="3200" b="1">
                <a:solidFill>
                  <a:srgbClr val="339966"/>
                </a:solidFill>
                <a:uFillTx/>
              </a:rPr>
            </a:br>
            <a:r>
              <a:rPr lang="en-US" sz="2200" b="1">
                <a:solidFill>
                  <a:schemeClr val="bg1">
                    <a:lumMod val="50000"/>
                  </a:schemeClr>
                </a:solidFill>
              </a:rPr>
              <a:t>Outer G</a:t>
            </a:r>
            <a:r>
              <a:rPr lang="en-US" sz="2200" b="1">
                <a:solidFill>
                  <a:schemeClr val="bg1">
                    <a:lumMod val="50000"/>
                  </a:schemeClr>
                </a:solidFill>
                <a:uFillTx/>
              </a:rPr>
              <a:t>roups with only Group Children</a:t>
            </a:r>
            <a:endParaRPr lang="en-US" sz="2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7" name="Picture 2" descr="Image result for gefasoft logo svg">
            <a:extLst>
              <a:ext uri="{FF2B5EF4-FFF2-40B4-BE49-F238E27FC236}">
                <a16:creationId xmlns:a16="http://schemas.microsoft.com/office/drawing/2014/main" id="{785B496B-0E86-469A-A542-AE5B4513E7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/>
          <a:srcRect/>
          <a:stretch>
            <a:fillRect/>
          </a:stretch>
        </p:blipFill>
        <p:spPr bwMode="auto">
          <a:xfrm>
            <a:off x="10287816" y="341301"/>
            <a:ext cx="1641442" cy="358638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A77918-700D-4FAB-A1F7-BBEF14F81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93C7F-59EB-4A3A-A30C-171723B2F31C}" type="slidenum">
              <a:rPr lang="en-US" smtClean="0">
                <a:uFillTx/>
              </a:rPr>
              <a:t>70</a:t>
            </a:fld>
            <a:endParaRPr lang="en-US">
              <a:uFillTx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0AE49D3-9015-4F7D-B362-AB36968BAB56}"/>
              </a:ext>
            </a:extLst>
          </p:cNvPr>
          <p:cNvSpPr txBox="1">
            <a:spLocks/>
          </p:cNvSpPr>
          <p:nvPr/>
        </p:nvSpPr>
        <p:spPr>
          <a:xfrm>
            <a:off x="560060" y="1480988"/>
            <a:ext cx="5599593" cy="51563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3200" b="1">
                <a:solidFill>
                  <a:srgbClr val="7F7F7F"/>
                </a:solidFill>
              </a:rPr>
              <a:t>#OuterGroup:</a:t>
            </a:r>
          </a:p>
          <a:p>
            <a:pPr lvl="1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2800"/>
              <a:t>Groups which contain only groups and no shapes</a:t>
            </a:r>
          </a:p>
          <a:p>
            <a:pPr lvl="1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2800"/>
              <a:t>Placed with Block Packing Algorithm</a:t>
            </a:r>
          </a:p>
          <a:p>
            <a:pPr marL="457200" lvl="1" indent="0">
              <a:buClr>
                <a:srgbClr val="FFC000"/>
              </a:buClr>
              <a:buNone/>
            </a:pPr>
            <a:r>
              <a:rPr lang="en-GB" sz="2800" b="1">
                <a:sym typeface="Wingdings" panose="05000000000000000000" pitchFamily="2" charset="2"/>
              </a:rPr>
              <a:t>	    Minimize Area</a:t>
            </a:r>
            <a:endParaRPr lang="en-GB" b="1"/>
          </a:p>
          <a:p>
            <a:pPr lvl="2"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2400" b="1">
              <a:solidFill>
                <a:srgbClr val="7F7F7F"/>
              </a:solidFill>
            </a:endParaRPr>
          </a:p>
          <a:p>
            <a:pPr lvl="2"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2400" b="1">
              <a:solidFill>
                <a:srgbClr val="7F7F7F"/>
              </a:solidFill>
            </a:endParaRPr>
          </a:p>
          <a:p>
            <a:pPr lvl="2"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2400" b="1">
              <a:solidFill>
                <a:srgbClr val="7F7F7F"/>
              </a:solidFill>
            </a:endParaRPr>
          </a:p>
          <a:p>
            <a:pPr lvl="2"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2400"/>
          </a:p>
          <a:p>
            <a:pPr lvl="1"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2800" i="1"/>
          </a:p>
        </p:txBody>
      </p:sp>
      <p:pic>
        <p:nvPicPr>
          <p:cNvPr id="8" name="Grafik 2">
            <a:extLst>
              <a:ext uri="{FF2B5EF4-FFF2-40B4-BE49-F238E27FC236}">
                <a16:creationId xmlns:a16="http://schemas.microsoft.com/office/drawing/2014/main" id="{10C2EC40-8420-40F3-BEB8-B52CDB688846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2945" y="1480988"/>
            <a:ext cx="5599593" cy="4436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6345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012" y="18256"/>
            <a:ext cx="11917976" cy="1004729"/>
          </a:xfrm>
        </p:spPr>
        <p:txBody>
          <a:bodyPr>
            <a:normAutofit/>
          </a:bodyPr>
          <a:lstStyle/>
          <a:p>
            <a:r>
              <a:rPr lang="en-US" sz="4000" b="1">
                <a:solidFill>
                  <a:srgbClr val="339966"/>
                </a:solidFill>
              </a:rPr>
              <a:t>Example 3</a:t>
            </a:r>
            <a:br>
              <a:rPr lang="en-US" sz="3200" b="1">
                <a:solidFill>
                  <a:srgbClr val="339966"/>
                </a:solidFill>
                <a:uFillTx/>
              </a:rPr>
            </a:br>
            <a:r>
              <a:rPr lang="en-US" sz="2200" b="1">
                <a:solidFill>
                  <a:schemeClr val="bg1">
                    <a:lumMod val="50000"/>
                  </a:schemeClr>
                </a:solidFill>
              </a:rPr>
              <a:t>Outer G</a:t>
            </a:r>
            <a:r>
              <a:rPr lang="en-US" sz="2200" b="1">
                <a:solidFill>
                  <a:schemeClr val="bg1">
                    <a:lumMod val="50000"/>
                  </a:schemeClr>
                </a:solidFill>
                <a:uFillTx/>
              </a:rPr>
              <a:t>roups with only Group Children</a:t>
            </a:r>
            <a:endParaRPr lang="en-US" sz="2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7" name="Picture 2" descr="Image result for gefasoft logo svg">
            <a:extLst>
              <a:ext uri="{FF2B5EF4-FFF2-40B4-BE49-F238E27FC236}">
                <a16:creationId xmlns:a16="http://schemas.microsoft.com/office/drawing/2014/main" id="{785B496B-0E86-469A-A542-AE5B4513E7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/>
          <a:srcRect/>
          <a:stretch>
            <a:fillRect/>
          </a:stretch>
        </p:blipFill>
        <p:spPr bwMode="auto">
          <a:xfrm>
            <a:off x="10287816" y="341301"/>
            <a:ext cx="1641442" cy="358638"/>
          </a:xfrm>
          <a:prstGeom prst="rect">
            <a:avLst/>
          </a:prstGeom>
          <a:noFill/>
        </p:spPr>
      </p:pic>
      <p:pic>
        <p:nvPicPr>
          <p:cNvPr id="6" name="Grafik 2">
            <a:extLst>
              <a:ext uri="{FF2B5EF4-FFF2-40B4-BE49-F238E27FC236}">
                <a16:creationId xmlns:a16="http://schemas.microsoft.com/office/drawing/2014/main" id="{62C3DC70-1BAA-4C1A-8C2A-5F5C7BDD556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186" y="1192530"/>
            <a:ext cx="6705628" cy="531272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A77918-700D-4FAB-A1F7-BBEF14F81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93C7F-59EB-4A3A-A30C-171723B2F31C}" type="slidenum">
              <a:rPr lang="en-US" smtClean="0">
                <a:uFillTx/>
              </a:rPr>
              <a:t>71</a:t>
            </a:fld>
            <a:endParaRPr lang="en-US">
              <a:uFillTx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1C3D719-3226-45EB-AB14-DE80F39A2C76}"/>
              </a:ext>
            </a:extLst>
          </p:cNvPr>
          <p:cNvSpPr/>
          <p:nvPr/>
        </p:nvSpPr>
        <p:spPr>
          <a:xfrm>
            <a:off x="2679610" y="2257425"/>
            <a:ext cx="7127330" cy="44116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2FB5B12-6140-41B0-8DB8-BFD9943830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10664" y="1298426"/>
            <a:ext cx="4367576" cy="1079014"/>
          </a:xfrm>
        </p:spPr>
        <p:txBody>
          <a:bodyPr>
            <a:normAutofit/>
          </a:bodyPr>
          <a:lstStyle/>
          <a:p>
            <a:pPr lvl="1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3200"/>
              <a:t>First group placed within </a:t>
            </a:r>
            <a:r>
              <a:rPr lang="en-GB" sz="3200" b="1">
                <a:solidFill>
                  <a:srgbClr val="7F7F7F"/>
                </a:solidFill>
              </a:rPr>
              <a:t>#outerGroup</a:t>
            </a:r>
          </a:p>
          <a:p>
            <a:pPr marL="457200" lvl="1" indent="0">
              <a:buClr>
                <a:srgbClr val="FFC000"/>
              </a:buClr>
              <a:buNone/>
            </a:pPr>
            <a:endParaRPr lang="en-GB" sz="2800"/>
          </a:p>
          <a:p>
            <a:pPr lvl="1"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2400"/>
          </a:p>
          <a:p>
            <a:pPr lvl="1"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2800" i="1"/>
          </a:p>
        </p:txBody>
      </p:sp>
    </p:spTree>
    <p:extLst>
      <p:ext uri="{BB962C8B-B14F-4D97-AF65-F5344CB8AC3E}">
        <p14:creationId xmlns:p14="http://schemas.microsoft.com/office/powerpoint/2010/main" val="163690766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012" y="18256"/>
            <a:ext cx="11917976" cy="1004729"/>
          </a:xfrm>
        </p:spPr>
        <p:txBody>
          <a:bodyPr>
            <a:normAutofit/>
          </a:bodyPr>
          <a:lstStyle/>
          <a:p>
            <a:r>
              <a:rPr lang="en-US" sz="4000" b="1">
                <a:solidFill>
                  <a:srgbClr val="339966"/>
                </a:solidFill>
              </a:rPr>
              <a:t>Example 3</a:t>
            </a:r>
            <a:br>
              <a:rPr lang="en-US" sz="3200" b="1">
                <a:solidFill>
                  <a:srgbClr val="339966"/>
                </a:solidFill>
                <a:uFillTx/>
              </a:rPr>
            </a:br>
            <a:r>
              <a:rPr lang="en-US" sz="2200" b="1">
                <a:solidFill>
                  <a:schemeClr val="bg1">
                    <a:lumMod val="50000"/>
                  </a:schemeClr>
                </a:solidFill>
              </a:rPr>
              <a:t>Outer G</a:t>
            </a:r>
            <a:r>
              <a:rPr lang="en-US" sz="2200" b="1">
                <a:solidFill>
                  <a:schemeClr val="bg1">
                    <a:lumMod val="50000"/>
                  </a:schemeClr>
                </a:solidFill>
                <a:uFillTx/>
              </a:rPr>
              <a:t>roups with only Group Children</a:t>
            </a:r>
            <a:endParaRPr lang="en-US" sz="2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7" name="Picture 2" descr="Image result for gefasoft logo svg">
            <a:extLst>
              <a:ext uri="{FF2B5EF4-FFF2-40B4-BE49-F238E27FC236}">
                <a16:creationId xmlns:a16="http://schemas.microsoft.com/office/drawing/2014/main" id="{785B496B-0E86-469A-A542-AE5B4513E7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/>
          <a:srcRect/>
          <a:stretch>
            <a:fillRect/>
          </a:stretch>
        </p:blipFill>
        <p:spPr bwMode="auto">
          <a:xfrm>
            <a:off x="10287816" y="341301"/>
            <a:ext cx="1641442" cy="358638"/>
          </a:xfrm>
          <a:prstGeom prst="rect">
            <a:avLst/>
          </a:prstGeom>
          <a:noFill/>
        </p:spPr>
      </p:pic>
      <p:pic>
        <p:nvPicPr>
          <p:cNvPr id="6" name="Grafik 2">
            <a:extLst>
              <a:ext uri="{FF2B5EF4-FFF2-40B4-BE49-F238E27FC236}">
                <a16:creationId xmlns:a16="http://schemas.microsoft.com/office/drawing/2014/main" id="{62C3DC70-1BAA-4C1A-8C2A-5F5C7BDD556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186" y="1192530"/>
            <a:ext cx="6705628" cy="531272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A77918-700D-4FAB-A1F7-BBEF14F81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93C7F-59EB-4A3A-A30C-171723B2F31C}" type="slidenum">
              <a:rPr lang="en-US" smtClean="0">
                <a:uFillTx/>
              </a:rPr>
              <a:t>72</a:t>
            </a:fld>
            <a:endParaRPr lang="en-US">
              <a:uFillTx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1C3D719-3226-45EB-AB14-DE80F39A2C76}"/>
              </a:ext>
            </a:extLst>
          </p:cNvPr>
          <p:cNvSpPr/>
          <p:nvPr/>
        </p:nvSpPr>
        <p:spPr>
          <a:xfrm>
            <a:off x="2649130" y="3680460"/>
            <a:ext cx="7127330" cy="29829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C4EAABF1-3DA1-4BE2-8BAD-FF134CA086DF}"/>
              </a:ext>
            </a:extLst>
          </p:cNvPr>
          <p:cNvSpPr txBox="1">
            <a:spLocks/>
          </p:cNvSpPr>
          <p:nvPr/>
        </p:nvSpPr>
        <p:spPr>
          <a:xfrm>
            <a:off x="2240280" y="3758004"/>
            <a:ext cx="1810930" cy="958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Clr>
                <a:srgbClr val="FFC000"/>
              </a:buClr>
              <a:buNone/>
            </a:pPr>
            <a:r>
              <a:rPr lang="en-GB" sz="2800"/>
              <a:t>below?</a:t>
            </a:r>
            <a:endParaRPr lang="en-GB" sz="2800" b="1"/>
          </a:p>
          <a:p>
            <a:pPr marL="457200" lvl="1" indent="0">
              <a:buClr>
                <a:srgbClr val="FFC000"/>
              </a:buClr>
              <a:buNone/>
            </a:pPr>
            <a:endParaRPr lang="en-GB"/>
          </a:p>
          <a:p>
            <a:pPr lvl="1"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2800" i="1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62AE4A7-9391-44D7-B224-4E6F66D13256}"/>
              </a:ext>
            </a:extLst>
          </p:cNvPr>
          <p:cNvSpPr txBox="1">
            <a:spLocks/>
          </p:cNvSpPr>
          <p:nvPr/>
        </p:nvSpPr>
        <p:spPr>
          <a:xfrm>
            <a:off x="4119790" y="3758004"/>
            <a:ext cx="1810930" cy="958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Clr>
                <a:srgbClr val="FFC000"/>
              </a:buClr>
              <a:buNone/>
            </a:pPr>
            <a:r>
              <a:rPr lang="en-GB" sz="2800"/>
              <a:t>right?</a:t>
            </a:r>
            <a:endParaRPr lang="en-GB" sz="2800" b="1"/>
          </a:p>
          <a:p>
            <a:pPr marL="457200" lvl="1" indent="0">
              <a:buClr>
                <a:srgbClr val="FFC000"/>
              </a:buClr>
              <a:buFont typeface="Arial" panose="020B0604020202020204" pitchFamily="34" charset="0"/>
              <a:buNone/>
            </a:pPr>
            <a:endParaRPr lang="en-GB" sz="2800"/>
          </a:p>
          <a:p>
            <a:pPr lvl="1"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/>
          </a:p>
          <a:p>
            <a:pPr lvl="1"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2800" i="1"/>
          </a:p>
        </p:txBody>
      </p:sp>
    </p:spTree>
    <p:extLst>
      <p:ext uri="{BB962C8B-B14F-4D97-AF65-F5344CB8AC3E}">
        <p14:creationId xmlns:p14="http://schemas.microsoft.com/office/powerpoint/2010/main" val="300271594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012" y="18256"/>
            <a:ext cx="11917976" cy="1004729"/>
          </a:xfrm>
        </p:spPr>
        <p:txBody>
          <a:bodyPr>
            <a:normAutofit/>
          </a:bodyPr>
          <a:lstStyle/>
          <a:p>
            <a:r>
              <a:rPr lang="en-US" sz="4000" b="1">
                <a:solidFill>
                  <a:srgbClr val="339966"/>
                </a:solidFill>
              </a:rPr>
              <a:t>Example 3</a:t>
            </a:r>
            <a:br>
              <a:rPr lang="en-US" sz="3200" b="1">
                <a:solidFill>
                  <a:srgbClr val="339966"/>
                </a:solidFill>
                <a:uFillTx/>
              </a:rPr>
            </a:br>
            <a:r>
              <a:rPr lang="en-US" sz="2200" b="1">
                <a:solidFill>
                  <a:schemeClr val="bg1">
                    <a:lumMod val="50000"/>
                  </a:schemeClr>
                </a:solidFill>
              </a:rPr>
              <a:t>Outer G</a:t>
            </a:r>
            <a:r>
              <a:rPr lang="en-US" sz="2200" b="1">
                <a:solidFill>
                  <a:schemeClr val="bg1">
                    <a:lumMod val="50000"/>
                  </a:schemeClr>
                </a:solidFill>
                <a:uFillTx/>
              </a:rPr>
              <a:t>roups with only Group Children</a:t>
            </a:r>
            <a:endParaRPr lang="en-US" sz="2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7" name="Picture 2" descr="Image result for gefasoft logo svg">
            <a:extLst>
              <a:ext uri="{FF2B5EF4-FFF2-40B4-BE49-F238E27FC236}">
                <a16:creationId xmlns:a16="http://schemas.microsoft.com/office/drawing/2014/main" id="{785B496B-0E86-469A-A542-AE5B4513E7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/>
          <a:srcRect/>
          <a:stretch>
            <a:fillRect/>
          </a:stretch>
        </p:blipFill>
        <p:spPr bwMode="auto">
          <a:xfrm>
            <a:off x="10287816" y="341301"/>
            <a:ext cx="1641442" cy="358638"/>
          </a:xfrm>
          <a:prstGeom prst="rect">
            <a:avLst/>
          </a:prstGeom>
          <a:noFill/>
        </p:spPr>
      </p:pic>
      <p:pic>
        <p:nvPicPr>
          <p:cNvPr id="6" name="Grafik 2">
            <a:extLst>
              <a:ext uri="{FF2B5EF4-FFF2-40B4-BE49-F238E27FC236}">
                <a16:creationId xmlns:a16="http://schemas.microsoft.com/office/drawing/2014/main" id="{62C3DC70-1BAA-4C1A-8C2A-5F5C7BDD556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186" y="1192530"/>
            <a:ext cx="6705628" cy="531272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A77918-700D-4FAB-A1F7-BBEF14F81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93C7F-59EB-4A3A-A30C-171723B2F31C}" type="slidenum">
              <a:rPr lang="en-US" smtClean="0">
                <a:uFillTx/>
              </a:rPr>
              <a:t>73</a:t>
            </a:fld>
            <a:endParaRPr lang="en-US">
              <a:uFillTx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1C3D719-3226-45EB-AB14-DE80F39A2C76}"/>
              </a:ext>
            </a:extLst>
          </p:cNvPr>
          <p:cNvSpPr/>
          <p:nvPr/>
        </p:nvSpPr>
        <p:spPr>
          <a:xfrm>
            <a:off x="2649130" y="3680460"/>
            <a:ext cx="7127330" cy="29829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62AE4A7-9391-44D7-B224-4E6F66D13256}"/>
              </a:ext>
            </a:extLst>
          </p:cNvPr>
          <p:cNvSpPr txBox="1">
            <a:spLocks/>
          </p:cNvSpPr>
          <p:nvPr/>
        </p:nvSpPr>
        <p:spPr>
          <a:xfrm>
            <a:off x="4119790" y="3758004"/>
            <a:ext cx="1810930" cy="958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Clr>
                <a:srgbClr val="FFC000"/>
              </a:buClr>
              <a:buNone/>
            </a:pPr>
            <a:r>
              <a:rPr lang="en-GB" sz="2800"/>
              <a:t> right</a:t>
            </a:r>
            <a:endParaRPr lang="en-GB" sz="2800" b="1"/>
          </a:p>
          <a:p>
            <a:pPr marL="457200" lvl="1" indent="0">
              <a:buClr>
                <a:srgbClr val="FFC000"/>
              </a:buClr>
              <a:buFont typeface="Arial" panose="020B0604020202020204" pitchFamily="34" charset="0"/>
              <a:buNone/>
            </a:pPr>
            <a:endParaRPr lang="en-GB" sz="2800"/>
          </a:p>
          <a:p>
            <a:pPr lvl="1"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/>
          </a:p>
          <a:p>
            <a:pPr lvl="1"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2800" i="1"/>
          </a:p>
        </p:txBody>
      </p:sp>
    </p:spTree>
    <p:extLst>
      <p:ext uri="{BB962C8B-B14F-4D97-AF65-F5344CB8AC3E}">
        <p14:creationId xmlns:p14="http://schemas.microsoft.com/office/powerpoint/2010/main" val="233978885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012" y="18256"/>
            <a:ext cx="11917976" cy="1004729"/>
          </a:xfrm>
        </p:spPr>
        <p:txBody>
          <a:bodyPr>
            <a:normAutofit/>
          </a:bodyPr>
          <a:lstStyle/>
          <a:p>
            <a:r>
              <a:rPr lang="en-US" sz="4000" b="1">
                <a:solidFill>
                  <a:srgbClr val="339966"/>
                </a:solidFill>
              </a:rPr>
              <a:t>Example 3</a:t>
            </a:r>
            <a:br>
              <a:rPr lang="en-US" sz="3200" b="1">
                <a:solidFill>
                  <a:srgbClr val="339966"/>
                </a:solidFill>
                <a:uFillTx/>
              </a:rPr>
            </a:br>
            <a:r>
              <a:rPr lang="en-US" sz="2200" b="1">
                <a:solidFill>
                  <a:schemeClr val="bg1">
                    <a:lumMod val="50000"/>
                  </a:schemeClr>
                </a:solidFill>
              </a:rPr>
              <a:t>Outer G</a:t>
            </a:r>
            <a:r>
              <a:rPr lang="en-US" sz="2200" b="1">
                <a:solidFill>
                  <a:schemeClr val="bg1">
                    <a:lumMod val="50000"/>
                  </a:schemeClr>
                </a:solidFill>
                <a:uFillTx/>
              </a:rPr>
              <a:t>roups with only Group Children</a:t>
            </a:r>
            <a:endParaRPr lang="en-US" sz="2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7" name="Picture 2" descr="Image result for gefasoft logo svg">
            <a:extLst>
              <a:ext uri="{FF2B5EF4-FFF2-40B4-BE49-F238E27FC236}">
                <a16:creationId xmlns:a16="http://schemas.microsoft.com/office/drawing/2014/main" id="{785B496B-0E86-469A-A542-AE5B4513E7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/>
          <a:srcRect/>
          <a:stretch>
            <a:fillRect/>
          </a:stretch>
        </p:blipFill>
        <p:spPr bwMode="auto">
          <a:xfrm>
            <a:off x="10287816" y="341301"/>
            <a:ext cx="1641442" cy="358638"/>
          </a:xfrm>
          <a:prstGeom prst="rect">
            <a:avLst/>
          </a:prstGeom>
          <a:noFill/>
        </p:spPr>
      </p:pic>
      <p:pic>
        <p:nvPicPr>
          <p:cNvPr id="6" name="Grafik 2">
            <a:extLst>
              <a:ext uri="{FF2B5EF4-FFF2-40B4-BE49-F238E27FC236}">
                <a16:creationId xmlns:a16="http://schemas.microsoft.com/office/drawing/2014/main" id="{62C3DC70-1BAA-4C1A-8C2A-5F5C7BDD556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186" y="1192530"/>
            <a:ext cx="6705628" cy="531272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A77918-700D-4FAB-A1F7-BBEF14F81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93C7F-59EB-4A3A-A30C-171723B2F31C}" type="slidenum">
              <a:rPr lang="en-US" smtClean="0">
                <a:uFillTx/>
              </a:rPr>
              <a:t>74</a:t>
            </a:fld>
            <a:endParaRPr lang="en-US">
              <a:uFillTx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1C3D719-3226-45EB-AB14-DE80F39A2C76}"/>
              </a:ext>
            </a:extLst>
          </p:cNvPr>
          <p:cNvSpPr/>
          <p:nvPr/>
        </p:nvSpPr>
        <p:spPr>
          <a:xfrm>
            <a:off x="4060145" y="5091271"/>
            <a:ext cx="6177915" cy="157130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84381CC-D373-4C02-95C6-D4C03E0249B2}"/>
              </a:ext>
            </a:extLst>
          </p:cNvPr>
          <p:cNvSpPr txBox="1">
            <a:spLocks/>
          </p:cNvSpPr>
          <p:nvPr/>
        </p:nvSpPr>
        <p:spPr>
          <a:xfrm>
            <a:off x="3261225" y="5143182"/>
            <a:ext cx="1810930" cy="958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Clr>
                <a:srgbClr val="FFC000"/>
              </a:buClr>
              <a:buNone/>
            </a:pPr>
            <a:r>
              <a:rPr lang="en-GB" sz="2800"/>
              <a:t>right?</a:t>
            </a:r>
            <a:endParaRPr lang="en-GB" sz="2800" b="1"/>
          </a:p>
          <a:p>
            <a:pPr marL="457200" lvl="1" indent="0">
              <a:buClr>
                <a:srgbClr val="FFC000"/>
              </a:buClr>
              <a:buNone/>
            </a:pPr>
            <a:endParaRPr lang="en-GB"/>
          </a:p>
          <a:p>
            <a:pPr lvl="1"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2800" i="1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02E0BE7-4AC4-47DA-A604-7FABA69A27D1}"/>
              </a:ext>
            </a:extLst>
          </p:cNvPr>
          <p:cNvSpPr txBox="1">
            <a:spLocks/>
          </p:cNvSpPr>
          <p:nvPr/>
        </p:nvSpPr>
        <p:spPr>
          <a:xfrm>
            <a:off x="4792980" y="5143182"/>
            <a:ext cx="2052140" cy="958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Clr>
                <a:srgbClr val="FFC000"/>
              </a:buClr>
              <a:buNone/>
            </a:pPr>
            <a:r>
              <a:rPr lang="en-GB" sz="2800"/>
              <a:t>below?</a:t>
            </a:r>
            <a:endParaRPr lang="en-GB" sz="2800" b="1"/>
          </a:p>
          <a:p>
            <a:pPr marL="457200" lvl="1" indent="0">
              <a:buClr>
                <a:srgbClr val="FFC000"/>
              </a:buClr>
              <a:buFont typeface="Arial" panose="020B0604020202020204" pitchFamily="34" charset="0"/>
              <a:buNone/>
            </a:pPr>
            <a:endParaRPr lang="en-GB" sz="2800"/>
          </a:p>
          <a:p>
            <a:pPr lvl="1"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/>
          </a:p>
          <a:p>
            <a:pPr lvl="1"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2800" i="1"/>
          </a:p>
        </p:txBody>
      </p:sp>
    </p:spTree>
    <p:extLst>
      <p:ext uri="{BB962C8B-B14F-4D97-AF65-F5344CB8AC3E}">
        <p14:creationId xmlns:p14="http://schemas.microsoft.com/office/powerpoint/2010/main" val="422221319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012" y="18256"/>
            <a:ext cx="11917976" cy="1004729"/>
          </a:xfrm>
        </p:spPr>
        <p:txBody>
          <a:bodyPr>
            <a:normAutofit/>
          </a:bodyPr>
          <a:lstStyle/>
          <a:p>
            <a:r>
              <a:rPr lang="en-US" sz="4000" b="1">
                <a:solidFill>
                  <a:srgbClr val="339966"/>
                </a:solidFill>
              </a:rPr>
              <a:t>Example 3</a:t>
            </a:r>
            <a:br>
              <a:rPr lang="en-US" sz="3200" b="1">
                <a:solidFill>
                  <a:srgbClr val="339966"/>
                </a:solidFill>
                <a:uFillTx/>
              </a:rPr>
            </a:br>
            <a:r>
              <a:rPr lang="en-US" sz="2200" b="1">
                <a:solidFill>
                  <a:schemeClr val="bg1">
                    <a:lumMod val="50000"/>
                  </a:schemeClr>
                </a:solidFill>
              </a:rPr>
              <a:t>Outer G</a:t>
            </a:r>
            <a:r>
              <a:rPr lang="en-US" sz="2200" b="1">
                <a:solidFill>
                  <a:schemeClr val="bg1">
                    <a:lumMod val="50000"/>
                  </a:schemeClr>
                </a:solidFill>
                <a:uFillTx/>
              </a:rPr>
              <a:t>roups with only Group Children</a:t>
            </a:r>
            <a:endParaRPr lang="en-US" sz="2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7" name="Picture 2" descr="Image result for gefasoft logo svg">
            <a:extLst>
              <a:ext uri="{FF2B5EF4-FFF2-40B4-BE49-F238E27FC236}">
                <a16:creationId xmlns:a16="http://schemas.microsoft.com/office/drawing/2014/main" id="{785B496B-0E86-469A-A542-AE5B4513E7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/>
          <a:srcRect/>
          <a:stretch>
            <a:fillRect/>
          </a:stretch>
        </p:blipFill>
        <p:spPr bwMode="auto">
          <a:xfrm>
            <a:off x="10287816" y="341301"/>
            <a:ext cx="1641442" cy="358638"/>
          </a:xfrm>
          <a:prstGeom prst="rect">
            <a:avLst/>
          </a:prstGeom>
          <a:noFill/>
        </p:spPr>
      </p:pic>
      <p:pic>
        <p:nvPicPr>
          <p:cNvPr id="6" name="Grafik 2">
            <a:extLst>
              <a:ext uri="{FF2B5EF4-FFF2-40B4-BE49-F238E27FC236}">
                <a16:creationId xmlns:a16="http://schemas.microsoft.com/office/drawing/2014/main" id="{62C3DC70-1BAA-4C1A-8C2A-5F5C7BDD556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186" y="1192530"/>
            <a:ext cx="6705628" cy="531272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A77918-700D-4FAB-A1F7-BBEF14F81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93C7F-59EB-4A3A-A30C-171723B2F31C}" type="slidenum">
              <a:rPr lang="en-US" smtClean="0">
                <a:uFillTx/>
              </a:rPr>
              <a:t>75</a:t>
            </a:fld>
            <a:endParaRPr lang="en-US">
              <a:uFillTx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1C3D719-3226-45EB-AB14-DE80F39A2C76}"/>
              </a:ext>
            </a:extLst>
          </p:cNvPr>
          <p:cNvSpPr/>
          <p:nvPr/>
        </p:nvSpPr>
        <p:spPr>
          <a:xfrm>
            <a:off x="4060145" y="5091271"/>
            <a:ext cx="6177915" cy="157130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02E0BE7-4AC4-47DA-A604-7FABA69A27D1}"/>
              </a:ext>
            </a:extLst>
          </p:cNvPr>
          <p:cNvSpPr txBox="1">
            <a:spLocks/>
          </p:cNvSpPr>
          <p:nvPr/>
        </p:nvSpPr>
        <p:spPr>
          <a:xfrm>
            <a:off x="4792980" y="5143182"/>
            <a:ext cx="2052140" cy="958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Clr>
                <a:srgbClr val="FFC000"/>
              </a:buClr>
              <a:buNone/>
            </a:pPr>
            <a:r>
              <a:rPr lang="en-GB" sz="2800"/>
              <a:t>  below</a:t>
            </a:r>
            <a:endParaRPr lang="en-GB" sz="2800" b="1"/>
          </a:p>
          <a:p>
            <a:pPr marL="457200" lvl="1" indent="0">
              <a:buClr>
                <a:srgbClr val="FFC000"/>
              </a:buClr>
              <a:buFont typeface="Arial" panose="020B0604020202020204" pitchFamily="34" charset="0"/>
              <a:buNone/>
            </a:pPr>
            <a:endParaRPr lang="en-GB" sz="2800"/>
          </a:p>
          <a:p>
            <a:pPr lvl="1"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/>
          </a:p>
          <a:p>
            <a:pPr lvl="1"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2800" i="1"/>
          </a:p>
        </p:txBody>
      </p:sp>
    </p:spTree>
    <p:extLst>
      <p:ext uri="{BB962C8B-B14F-4D97-AF65-F5344CB8AC3E}">
        <p14:creationId xmlns:p14="http://schemas.microsoft.com/office/powerpoint/2010/main" val="278591480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012" y="18256"/>
            <a:ext cx="11917976" cy="1004729"/>
          </a:xfrm>
        </p:spPr>
        <p:txBody>
          <a:bodyPr>
            <a:normAutofit/>
          </a:bodyPr>
          <a:lstStyle/>
          <a:p>
            <a:r>
              <a:rPr lang="en-US" sz="4000" b="1">
                <a:solidFill>
                  <a:srgbClr val="339966"/>
                </a:solidFill>
              </a:rPr>
              <a:t>Example 3</a:t>
            </a:r>
            <a:br>
              <a:rPr lang="en-US" sz="3200" b="1">
                <a:solidFill>
                  <a:srgbClr val="339966"/>
                </a:solidFill>
                <a:uFillTx/>
              </a:rPr>
            </a:br>
            <a:r>
              <a:rPr lang="en-US" sz="2200" b="1">
                <a:solidFill>
                  <a:schemeClr val="bg1">
                    <a:lumMod val="50000"/>
                  </a:schemeClr>
                </a:solidFill>
              </a:rPr>
              <a:t>Outer G</a:t>
            </a:r>
            <a:r>
              <a:rPr lang="en-US" sz="2200" b="1">
                <a:solidFill>
                  <a:schemeClr val="bg1">
                    <a:lumMod val="50000"/>
                  </a:schemeClr>
                </a:solidFill>
                <a:uFillTx/>
              </a:rPr>
              <a:t>roups with only Group Children</a:t>
            </a:r>
            <a:endParaRPr lang="en-US" sz="2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7" name="Picture 2" descr="Image result for gefasoft logo svg">
            <a:extLst>
              <a:ext uri="{FF2B5EF4-FFF2-40B4-BE49-F238E27FC236}">
                <a16:creationId xmlns:a16="http://schemas.microsoft.com/office/drawing/2014/main" id="{785B496B-0E86-469A-A542-AE5B4513E7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/>
          <a:srcRect/>
          <a:stretch>
            <a:fillRect/>
          </a:stretch>
        </p:blipFill>
        <p:spPr bwMode="auto">
          <a:xfrm>
            <a:off x="10287816" y="341301"/>
            <a:ext cx="1641442" cy="358638"/>
          </a:xfrm>
          <a:prstGeom prst="rect">
            <a:avLst/>
          </a:prstGeom>
          <a:noFill/>
        </p:spPr>
      </p:pic>
      <p:pic>
        <p:nvPicPr>
          <p:cNvPr id="6" name="Grafik 2">
            <a:extLst>
              <a:ext uri="{FF2B5EF4-FFF2-40B4-BE49-F238E27FC236}">
                <a16:creationId xmlns:a16="http://schemas.microsoft.com/office/drawing/2014/main" id="{62C3DC70-1BAA-4C1A-8C2A-5F5C7BDD556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186" y="1192530"/>
            <a:ext cx="6705628" cy="531272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A77918-700D-4FAB-A1F7-BBEF14F81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93C7F-59EB-4A3A-A30C-171723B2F31C}" type="slidenum">
              <a:rPr lang="en-US" smtClean="0">
                <a:uFillTx/>
              </a:rPr>
              <a:t>76</a:t>
            </a:fld>
            <a:endParaRPr lang="en-US">
              <a:uFillTx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1C3D719-3226-45EB-AB14-DE80F39A2C76}"/>
              </a:ext>
            </a:extLst>
          </p:cNvPr>
          <p:cNvSpPr/>
          <p:nvPr/>
        </p:nvSpPr>
        <p:spPr>
          <a:xfrm>
            <a:off x="7669530" y="5092065"/>
            <a:ext cx="2137409" cy="157130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82088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012" y="18256"/>
            <a:ext cx="11917976" cy="1004729"/>
          </a:xfrm>
        </p:spPr>
        <p:txBody>
          <a:bodyPr>
            <a:normAutofit/>
          </a:bodyPr>
          <a:lstStyle/>
          <a:p>
            <a:r>
              <a:rPr lang="en-US" sz="4000" b="1">
                <a:solidFill>
                  <a:srgbClr val="339966"/>
                </a:solidFill>
              </a:rPr>
              <a:t>Example 3</a:t>
            </a:r>
            <a:br>
              <a:rPr lang="en-US" sz="3200" b="1">
                <a:solidFill>
                  <a:srgbClr val="339966"/>
                </a:solidFill>
                <a:uFillTx/>
              </a:rPr>
            </a:br>
            <a:r>
              <a:rPr lang="en-US" sz="2200" b="1">
                <a:solidFill>
                  <a:schemeClr val="bg1">
                    <a:lumMod val="50000"/>
                  </a:schemeClr>
                </a:solidFill>
              </a:rPr>
              <a:t>Outer G</a:t>
            </a:r>
            <a:r>
              <a:rPr lang="en-US" sz="2200" b="1">
                <a:solidFill>
                  <a:schemeClr val="bg1">
                    <a:lumMod val="50000"/>
                  </a:schemeClr>
                </a:solidFill>
                <a:uFillTx/>
              </a:rPr>
              <a:t>roups with only Group Children</a:t>
            </a:r>
            <a:endParaRPr lang="en-US" sz="2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7" name="Picture 2" descr="Image result for gefasoft logo svg">
            <a:extLst>
              <a:ext uri="{FF2B5EF4-FFF2-40B4-BE49-F238E27FC236}">
                <a16:creationId xmlns:a16="http://schemas.microsoft.com/office/drawing/2014/main" id="{785B496B-0E86-469A-A542-AE5B4513E7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/>
          <a:srcRect/>
          <a:stretch>
            <a:fillRect/>
          </a:stretch>
        </p:blipFill>
        <p:spPr bwMode="auto">
          <a:xfrm>
            <a:off x="10287816" y="341301"/>
            <a:ext cx="1641442" cy="358638"/>
          </a:xfrm>
          <a:prstGeom prst="rect">
            <a:avLst/>
          </a:prstGeom>
          <a:noFill/>
        </p:spPr>
      </p:pic>
      <p:pic>
        <p:nvPicPr>
          <p:cNvPr id="6" name="Grafik 2">
            <a:extLst>
              <a:ext uri="{FF2B5EF4-FFF2-40B4-BE49-F238E27FC236}">
                <a16:creationId xmlns:a16="http://schemas.microsoft.com/office/drawing/2014/main" id="{62C3DC70-1BAA-4C1A-8C2A-5F5C7BDD556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186" y="1192530"/>
            <a:ext cx="6705628" cy="531272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A77918-700D-4FAB-A1F7-BBEF14F81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93C7F-59EB-4A3A-A30C-171723B2F31C}" type="slidenum">
              <a:rPr lang="en-US" smtClean="0">
                <a:uFillTx/>
              </a:rPr>
              <a:t>77</a:t>
            </a:fld>
            <a:endParaRPr lang="en-US">
              <a:uFillTx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1C3D719-3226-45EB-AB14-DE80F39A2C76}"/>
              </a:ext>
            </a:extLst>
          </p:cNvPr>
          <p:cNvSpPr/>
          <p:nvPr/>
        </p:nvSpPr>
        <p:spPr>
          <a:xfrm>
            <a:off x="8107680" y="5092065"/>
            <a:ext cx="1699259" cy="157130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32449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012" y="18256"/>
            <a:ext cx="11917976" cy="1004729"/>
          </a:xfrm>
        </p:spPr>
        <p:txBody>
          <a:bodyPr>
            <a:normAutofit/>
          </a:bodyPr>
          <a:lstStyle/>
          <a:p>
            <a:r>
              <a:rPr lang="en-US" sz="4000" b="1">
                <a:solidFill>
                  <a:srgbClr val="339966"/>
                </a:solidFill>
              </a:rPr>
              <a:t>Example 3</a:t>
            </a:r>
            <a:br>
              <a:rPr lang="en-US" sz="3200" b="1">
                <a:solidFill>
                  <a:srgbClr val="339966"/>
                </a:solidFill>
                <a:uFillTx/>
              </a:rPr>
            </a:br>
            <a:r>
              <a:rPr lang="en-US" sz="2200" b="1">
                <a:solidFill>
                  <a:schemeClr val="bg1">
                    <a:lumMod val="50000"/>
                  </a:schemeClr>
                </a:solidFill>
              </a:rPr>
              <a:t>Outer G</a:t>
            </a:r>
            <a:r>
              <a:rPr lang="en-US" sz="2200" b="1">
                <a:solidFill>
                  <a:schemeClr val="bg1">
                    <a:lumMod val="50000"/>
                  </a:schemeClr>
                </a:solidFill>
                <a:uFillTx/>
              </a:rPr>
              <a:t>roups with only Group Children</a:t>
            </a:r>
            <a:endParaRPr lang="en-US" sz="2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7" name="Picture 2" descr="Image result for gefasoft logo svg">
            <a:extLst>
              <a:ext uri="{FF2B5EF4-FFF2-40B4-BE49-F238E27FC236}">
                <a16:creationId xmlns:a16="http://schemas.microsoft.com/office/drawing/2014/main" id="{785B496B-0E86-469A-A542-AE5B4513E7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/>
          <a:srcRect/>
          <a:stretch>
            <a:fillRect/>
          </a:stretch>
        </p:blipFill>
        <p:spPr bwMode="auto">
          <a:xfrm>
            <a:off x="10287816" y="341301"/>
            <a:ext cx="1641442" cy="358638"/>
          </a:xfrm>
          <a:prstGeom prst="rect">
            <a:avLst/>
          </a:prstGeom>
          <a:noFill/>
        </p:spPr>
      </p:pic>
      <p:pic>
        <p:nvPicPr>
          <p:cNvPr id="6" name="Grafik 2">
            <a:extLst>
              <a:ext uri="{FF2B5EF4-FFF2-40B4-BE49-F238E27FC236}">
                <a16:creationId xmlns:a16="http://schemas.microsoft.com/office/drawing/2014/main" id="{62C3DC70-1BAA-4C1A-8C2A-5F5C7BDD556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186" y="1192530"/>
            <a:ext cx="6705628" cy="531272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A77918-700D-4FAB-A1F7-BBEF14F81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93C7F-59EB-4A3A-A30C-171723B2F31C}" type="slidenum">
              <a:rPr lang="en-US" smtClean="0">
                <a:uFillTx/>
              </a:rPr>
              <a:t>78</a:t>
            </a:fld>
            <a:endParaRPr lang="en-US">
              <a:uFillTx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AC441BA-25E8-48F8-98E5-D565F74ED1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83307" y="4448563"/>
            <a:ext cx="4371681" cy="958999"/>
          </a:xfrm>
        </p:spPr>
        <p:txBody>
          <a:bodyPr>
            <a:normAutofit/>
          </a:bodyPr>
          <a:lstStyle/>
          <a:p>
            <a:pPr lvl="1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2800">
                <a:sym typeface="Wingdings" panose="05000000000000000000" pitchFamily="2" charset="2"/>
              </a:rPr>
              <a:t>Until all groups placed in minimum total area</a:t>
            </a:r>
            <a:endParaRPr lang="en-GB" sz="2800"/>
          </a:p>
          <a:p>
            <a:pPr marL="457200" lvl="1" indent="0">
              <a:buClr>
                <a:srgbClr val="FFC000"/>
              </a:buClr>
              <a:buNone/>
            </a:pPr>
            <a:endParaRPr lang="en-GB" sz="2800"/>
          </a:p>
          <a:p>
            <a:pPr lvl="1"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2400"/>
          </a:p>
          <a:p>
            <a:pPr lvl="1"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2800" i="1"/>
          </a:p>
        </p:txBody>
      </p:sp>
    </p:spTree>
    <p:extLst>
      <p:ext uri="{BB962C8B-B14F-4D97-AF65-F5344CB8AC3E}">
        <p14:creationId xmlns:p14="http://schemas.microsoft.com/office/powerpoint/2010/main" val="158522385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012" y="18256"/>
            <a:ext cx="11917976" cy="1004729"/>
          </a:xfrm>
        </p:spPr>
        <p:txBody>
          <a:bodyPr>
            <a:normAutofit/>
          </a:bodyPr>
          <a:lstStyle/>
          <a:p>
            <a:r>
              <a:rPr lang="en-US" sz="4000" b="1">
                <a:solidFill>
                  <a:srgbClr val="339966"/>
                </a:solidFill>
              </a:rPr>
              <a:t>Graphing Algorithm</a:t>
            </a:r>
            <a:br>
              <a:rPr lang="en-US" sz="3200" b="1">
                <a:solidFill>
                  <a:srgbClr val="339966"/>
                </a:solidFill>
                <a:uFillTx/>
              </a:rPr>
            </a:br>
            <a:r>
              <a:rPr lang="en-US" sz="2200" b="1">
                <a:solidFill>
                  <a:schemeClr val="bg1">
                    <a:lumMod val="50000"/>
                  </a:schemeClr>
                </a:solidFill>
              </a:rPr>
              <a:t>Simplification of Connections</a:t>
            </a:r>
            <a:endParaRPr lang="en-US" sz="2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7" name="Picture 2" descr="Image result for gefasoft logo svg">
            <a:extLst>
              <a:ext uri="{FF2B5EF4-FFF2-40B4-BE49-F238E27FC236}">
                <a16:creationId xmlns:a16="http://schemas.microsoft.com/office/drawing/2014/main" id="{785B496B-0E86-469A-A542-AE5B4513E7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/>
          <a:srcRect/>
          <a:stretch>
            <a:fillRect/>
          </a:stretch>
        </p:blipFill>
        <p:spPr bwMode="auto">
          <a:xfrm>
            <a:off x="10287816" y="341301"/>
            <a:ext cx="1641442" cy="358638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E981248-1074-41EE-B827-AC6CBCB32F44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574"/>
          <a:stretch/>
        </p:blipFill>
        <p:spPr bwMode="auto">
          <a:xfrm>
            <a:off x="3198302" y="1389973"/>
            <a:ext cx="5795395" cy="506480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C9F824A-B36C-4021-8244-79BE5D127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93C7F-59EB-4A3A-A30C-171723B2F31C}" type="slidenum">
              <a:rPr lang="en-US" smtClean="0">
                <a:uFillTx/>
              </a:rPr>
              <a:t>79</a:t>
            </a:fld>
            <a:endParaRPr lang="en-US">
              <a:uFillTx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5F6B1CC-3ABC-4937-B1EA-3FFBAB920A9F}"/>
              </a:ext>
            </a:extLst>
          </p:cNvPr>
          <p:cNvSpPr/>
          <p:nvPr/>
        </p:nvSpPr>
        <p:spPr>
          <a:xfrm>
            <a:off x="3198302" y="4066449"/>
            <a:ext cx="5176605" cy="23883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2374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012" y="18256"/>
            <a:ext cx="11917976" cy="1004729"/>
          </a:xfrm>
        </p:spPr>
        <p:txBody>
          <a:bodyPr>
            <a:normAutofit/>
          </a:bodyPr>
          <a:lstStyle/>
          <a:p>
            <a:r>
              <a:rPr lang="en-US" sz="4000" b="1">
                <a:solidFill>
                  <a:srgbClr val="339966"/>
                </a:solidFill>
              </a:rPr>
              <a:t>Introduction</a:t>
            </a:r>
            <a:br>
              <a:rPr lang="en-US" sz="3200" b="1">
                <a:solidFill>
                  <a:srgbClr val="339966"/>
                </a:solidFill>
                <a:uFillTx/>
              </a:rPr>
            </a:br>
            <a:r>
              <a:rPr lang="en-US" sz="2200" b="1">
                <a:solidFill>
                  <a:schemeClr val="bg1">
                    <a:lumMod val="50000"/>
                  </a:schemeClr>
                </a:solidFill>
                <a:uFillTx/>
              </a:rPr>
              <a:t>Problem Definition</a:t>
            </a:r>
            <a:endParaRPr lang="en-US" sz="2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9" name="Picture 2" descr="Image result for gefasoft logo svg"/>
          <p:cNvPicPr>
            <a:picLocks noChangeAspect="1" noChangeArrowheads="1"/>
          </p:cNvPicPr>
          <p:nvPr/>
        </p:nvPicPr>
        <p:blipFill>
          <a:blip r:embed="rId3" cstate="hqprint"/>
          <a:srcRect/>
          <a:stretch>
            <a:fillRect/>
          </a:stretch>
        </p:blipFill>
        <p:spPr bwMode="auto">
          <a:xfrm>
            <a:off x="10287816" y="341301"/>
            <a:ext cx="1641442" cy="358638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46A60F-3A90-40EF-85BB-36C2FC60F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93C7F-59EB-4A3A-A30C-171723B2F31C}" type="slidenum">
              <a:rPr lang="en-US" smtClean="0">
                <a:uFillTx/>
              </a:rPr>
              <a:t>8</a:t>
            </a:fld>
            <a:endParaRPr lang="en-US">
              <a:uFillTx/>
            </a:endParaRPr>
          </a:p>
        </p:txBody>
      </p:sp>
      <p:sp>
        <p:nvSpPr>
          <p:cNvPr id="8" name="Textfeld 12">
            <a:extLst>
              <a:ext uri="{FF2B5EF4-FFF2-40B4-BE49-F238E27FC236}">
                <a16:creationId xmlns:a16="http://schemas.microsoft.com/office/drawing/2014/main" id="{923DDC2A-2099-4EBC-9990-0D7EC6466BAB}"/>
              </a:ext>
            </a:extLst>
          </p:cNvPr>
          <p:cNvSpPr txBox="1"/>
          <p:nvPr/>
        </p:nvSpPr>
        <p:spPr>
          <a:xfrm>
            <a:off x="4857645" y="2921168"/>
            <a:ext cx="2476710" cy="1015663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de-DE" sz="6000" b="1">
                <a:solidFill>
                  <a:schemeClr val="bg2">
                    <a:lumMod val="75000"/>
                  </a:schemeClr>
                </a:solidFill>
              </a:rPr>
              <a:t>What?</a:t>
            </a:r>
            <a:endParaRPr lang="de-DE" sz="6000" b="1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713415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012" y="18256"/>
            <a:ext cx="11917976" cy="1004729"/>
          </a:xfrm>
        </p:spPr>
        <p:txBody>
          <a:bodyPr>
            <a:normAutofit/>
          </a:bodyPr>
          <a:lstStyle/>
          <a:p>
            <a:r>
              <a:rPr lang="en-US" sz="4000" b="1">
                <a:solidFill>
                  <a:srgbClr val="339966"/>
                </a:solidFill>
              </a:rPr>
              <a:t>Graphing Algorithm</a:t>
            </a:r>
            <a:br>
              <a:rPr lang="en-US" sz="3200" b="1">
                <a:solidFill>
                  <a:srgbClr val="339966"/>
                </a:solidFill>
                <a:uFillTx/>
              </a:rPr>
            </a:br>
            <a:r>
              <a:rPr lang="en-US" sz="2200" b="1">
                <a:solidFill>
                  <a:schemeClr val="bg1">
                    <a:lumMod val="50000"/>
                  </a:schemeClr>
                </a:solidFill>
              </a:rPr>
              <a:t>Simplification of Connections</a:t>
            </a:r>
            <a:endParaRPr lang="en-US" sz="2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7" name="Picture 2" descr="Image result for gefasoft logo svg">
            <a:extLst>
              <a:ext uri="{FF2B5EF4-FFF2-40B4-BE49-F238E27FC236}">
                <a16:creationId xmlns:a16="http://schemas.microsoft.com/office/drawing/2014/main" id="{785B496B-0E86-469A-A542-AE5B4513E7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/>
          <a:srcRect/>
          <a:stretch>
            <a:fillRect/>
          </a:stretch>
        </p:blipFill>
        <p:spPr bwMode="auto">
          <a:xfrm>
            <a:off x="10287816" y="341301"/>
            <a:ext cx="1641442" cy="358638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E981248-1074-41EE-B827-AC6CBCB32F44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574"/>
          <a:stretch/>
        </p:blipFill>
        <p:spPr bwMode="auto">
          <a:xfrm>
            <a:off x="3198302" y="1389973"/>
            <a:ext cx="5795395" cy="506480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C9F824A-B36C-4021-8244-79BE5D127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93C7F-59EB-4A3A-A30C-171723B2F31C}" type="slidenum">
              <a:rPr lang="en-US" smtClean="0">
                <a:uFillTx/>
              </a:rPr>
              <a:t>80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76038873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012" y="18256"/>
            <a:ext cx="11917976" cy="1004729"/>
          </a:xfrm>
        </p:spPr>
        <p:txBody>
          <a:bodyPr>
            <a:normAutofit/>
          </a:bodyPr>
          <a:lstStyle/>
          <a:p>
            <a:r>
              <a:rPr lang="en-US" sz="4000" b="1">
                <a:solidFill>
                  <a:srgbClr val="339966"/>
                </a:solidFill>
              </a:rPr>
              <a:t>Graphing Algorithm</a:t>
            </a:r>
            <a:br>
              <a:rPr lang="en-US" sz="3200" b="1">
                <a:solidFill>
                  <a:srgbClr val="339966"/>
                </a:solidFill>
                <a:uFillTx/>
              </a:rPr>
            </a:br>
            <a:r>
              <a:rPr lang="en-US" sz="2200" b="1">
                <a:solidFill>
                  <a:schemeClr val="bg1">
                    <a:lumMod val="50000"/>
                  </a:schemeClr>
                </a:solidFill>
              </a:rPr>
              <a:t>Applying Line Jumps</a:t>
            </a:r>
            <a:endParaRPr lang="en-US" sz="2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7" name="Picture 2" descr="Image result for gefasoft logo svg">
            <a:extLst>
              <a:ext uri="{FF2B5EF4-FFF2-40B4-BE49-F238E27FC236}">
                <a16:creationId xmlns:a16="http://schemas.microsoft.com/office/drawing/2014/main" id="{785B496B-0E86-469A-A542-AE5B4513E7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/>
          <a:srcRect/>
          <a:stretch>
            <a:fillRect/>
          </a:stretch>
        </p:blipFill>
        <p:spPr bwMode="auto">
          <a:xfrm>
            <a:off x="10287816" y="341301"/>
            <a:ext cx="1641442" cy="358638"/>
          </a:xfrm>
          <a:prstGeom prst="rect">
            <a:avLst/>
          </a:prstGeom>
          <a:noFill/>
        </p:spPr>
      </p:pic>
      <p:pic>
        <p:nvPicPr>
          <p:cNvPr id="14" name="Grafik 3">
            <a:extLst>
              <a:ext uri="{FF2B5EF4-FFF2-40B4-BE49-F238E27FC236}">
                <a16:creationId xmlns:a16="http://schemas.microsoft.com/office/drawing/2014/main" id="{5960752C-E9EF-4353-AE48-1438097611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2154" y="1693653"/>
            <a:ext cx="5320123" cy="4496131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C9F824A-B36C-4021-8244-79BE5D127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93C7F-59EB-4A3A-A30C-171723B2F31C}" type="slidenum">
              <a:rPr lang="en-US" smtClean="0">
                <a:uFillTx/>
              </a:rPr>
              <a:t>81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22698442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138C358-3A01-4E4C-83AB-92097BD902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536" y="1118918"/>
            <a:ext cx="10031208" cy="553570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012" y="18256"/>
            <a:ext cx="11917976" cy="1004729"/>
          </a:xfrm>
        </p:spPr>
        <p:txBody>
          <a:bodyPr>
            <a:normAutofit/>
          </a:bodyPr>
          <a:lstStyle/>
          <a:p>
            <a:r>
              <a:rPr lang="en-US" sz="4000" b="1">
                <a:solidFill>
                  <a:srgbClr val="339966"/>
                </a:solidFill>
                <a:uFillTx/>
              </a:rPr>
              <a:t>Software Architechture</a:t>
            </a:r>
            <a:br>
              <a:rPr lang="en-US" sz="3200" b="1">
                <a:solidFill>
                  <a:srgbClr val="339966"/>
                </a:solidFill>
                <a:uFillTx/>
              </a:rPr>
            </a:br>
            <a:r>
              <a:rPr lang="en-US" sz="2200" b="1">
                <a:solidFill>
                  <a:schemeClr val="bg1">
                    <a:lumMod val="50000"/>
                  </a:schemeClr>
                </a:solidFill>
                <a:uFillTx/>
              </a:rPr>
              <a:t>Overview</a:t>
            </a:r>
            <a:endParaRPr lang="en-US" sz="2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7" name="Picture 2" descr="Image result for gefasoft logo svg">
            <a:extLst>
              <a:ext uri="{FF2B5EF4-FFF2-40B4-BE49-F238E27FC236}">
                <a16:creationId xmlns:a16="http://schemas.microsoft.com/office/drawing/2014/main" id="{3466CA97-B569-4185-9EF9-6EE0AE357A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/>
          <a:srcRect/>
          <a:stretch>
            <a:fillRect/>
          </a:stretch>
        </p:blipFill>
        <p:spPr bwMode="auto">
          <a:xfrm>
            <a:off x="10287816" y="341301"/>
            <a:ext cx="1641442" cy="358638"/>
          </a:xfrm>
          <a:prstGeom prst="rect">
            <a:avLst/>
          </a:prstGeom>
          <a:noFill/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ADF6F4-17AB-43D0-A325-9D3877902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93C7F-59EB-4A3A-A30C-171723B2F31C}" type="slidenum">
              <a:rPr lang="en-US" smtClean="0">
                <a:uFillTx/>
              </a:rPr>
              <a:t>82</a:t>
            </a:fld>
            <a:endParaRPr lang="en-US">
              <a:uFillTx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A0CE070-1E9F-4B96-B97D-561583D1A4AF}"/>
              </a:ext>
            </a:extLst>
          </p:cNvPr>
          <p:cNvSpPr/>
          <p:nvPr/>
        </p:nvSpPr>
        <p:spPr>
          <a:xfrm>
            <a:off x="1113951" y="1409229"/>
            <a:ext cx="2226777" cy="2302691"/>
          </a:xfrm>
          <a:prstGeom prst="rect">
            <a:avLst/>
          </a:prstGeom>
          <a:solidFill>
            <a:schemeClr val="bg1">
              <a:lumMod val="85000"/>
              <a:alpha val="23137"/>
            </a:schemeClr>
          </a:soli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CE57921-3CD1-4EF8-AA39-5437FC5E7CC6}"/>
              </a:ext>
            </a:extLst>
          </p:cNvPr>
          <p:cNvSpPr/>
          <p:nvPr/>
        </p:nvSpPr>
        <p:spPr>
          <a:xfrm>
            <a:off x="1104899" y="4083114"/>
            <a:ext cx="2226777" cy="2526056"/>
          </a:xfrm>
          <a:prstGeom prst="rect">
            <a:avLst/>
          </a:prstGeom>
          <a:solidFill>
            <a:schemeClr val="bg1">
              <a:lumMod val="85000"/>
              <a:alpha val="23137"/>
            </a:schemeClr>
          </a:soli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C50D195-75B9-4B84-8A4B-E4FEEE617D0D}"/>
              </a:ext>
            </a:extLst>
          </p:cNvPr>
          <p:cNvSpPr/>
          <p:nvPr/>
        </p:nvSpPr>
        <p:spPr>
          <a:xfrm>
            <a:off x="4286250" y="3024188"/>
            <a:ext cx="1328738" cy="5381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E42229D-4B2B-4C6E-A9D3-BD9D8AA766C8}"/>
              </a:ext>
            </a:extLst>
          </p:cNvPr>
          <p:cNvSpPr/>
          <p:nvPr/>
        </p:nvSpPr>
        <p:spPr>
          <a:xfrm>
            <a:off x="5676899" y="2638426"/>
            <a:ext cx="2747965" cy="15478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0586F1E-BE9F-4361-A4AB-EED10B04E190}"/>
              </a:ext>
            </a:extLst>
          </p:cNvPr>
          <p:cNvSpPr/>
          <p:nvPr/>
        </p:nvSpPr>
        <p:spPr>
          <a:xfrm>
            <a:off x="5676900" y="2519363"/>
            <a:ext cx="2747964" cy="1619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45060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5B497877-4893-4CFB-B259-5EBFF6FFAE78}"/>
              </a:ext>
            </a:extLst>
          </p:cNvPr>
          <p:cNvGrpSpPr/>
          <p:nvPr/>
        </p:nvGrpSpPr>
        <p:grpSpPr>
          <a:xfrm>
            <a:off x="1071536" y="1109394"/>
            <a:ext cx="10031209" cy="5537646"/>
            <a:chOff x="1071536" y="1099869"/>
            <a:chExt cx="10031209" cy="553764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84CA529-9260-412F-851C-9C87BE5F0F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1537" y="1346030"/>
              <a:ext cx="10031208" cy="5291485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138C358-3A01-4E4C-83AB-92097BD902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5553"/>
            <a:stretch/>
          </p:blipFill>
          <p:spPr>
            <a:xfrm>
              <a:off x="1071536" y="1099869"/>
              <a:ext cx="10031208" cy="24616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012" y="18256"/>
            <a:ext cx="11917976" cy="1004729"/>
          </a:xfrm>
        </p:spPr>
        <p:txBody>
          <a:bodyPr>
            <a:normAutofit/>
          </a:bodyPr>
          <a:lstStyle/>
          <a:p>
            <a:r>
              <a:rPr lang="en-US" sz="4000" b="1">
                <a:solidFill>
                  <a:srgbClr val="339966"/>
                </a:solidFill>
                <a:uFillTx/>
              </a:rPr>
              <a:t>Software Architechture</a:t>
            </a:r>
            <a:br>
              <a:rPr lang="en-US" sz="3200" b="1">
                <a:solidFill>
                  <a:srgbClr val="339966"/>
                </a:solidFill>
                <a:uFillTx/>
              </a:rPr>
            </a:br>
            <a:r>
              <a:rPr lang="en-US" sz="2200" b="1">
                <a:solidFill>
                  <a:schemeClr val="bg1">
                    <a:lumMod val="50000"/>
                  </a:schemeClr>
                </a:solidFill>
                <a:uFillTx/>
              </a:rPr>
              <a:t>Overview</a:t>
            </a:r>
            <a:endParaRPr lang="en-US" sz="2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7" name="Picture 2" descr="Image result for gefasoft logo svg">
            <a:extLst>
              <a:ext uri="{FF2B5EF4-FFF2-40B4-BE49-F238E27FC236}">
                <a16:creationId xmlns:a16="http://schemas.microsoft.com/office/drawing/2014/main" id="{3466CA97-B569-4185-9EF9-6EE0AE357A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hqprint"/>
          <a:srcRect/>
          <a:stretch>
            <a:fillRect/>
          </a:stretch>
        </p:blipFill>
        <p:spPr bwMode="auto">
          <a:xfrm>
            <a:off x="10287816" y="341301"/>
            <a:ext cx="1641442" cy="358638"/>
          </a:xfrm>
          <a:prstGeom prst="rect">
            <a:avLst/>
          </a:prstGeom>
          <a:noFill/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ADF6F4-17AB-43D0-A325-9D3877902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93C7F-59EB-4A3A-A30C-171723B2F31C}" type="slidenum">
              <a:rPr lang="en-US" smtClean="0">
                <a:uFillTx/>
              </a:rPr>
              <a:t>83</a:t>
            </a:fld>
            <a:endParaRPr lang="en-US">
              <a:uFillTx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D4208FB-4B89-477F-B5EA-B4BDC9A8694D}"/>
              </a:ext>
            </a:extLst>
          </p:cNvPr>
          <p:cNvSpPr/>
          <p:nvPr/>
        </p:nvSpPr>
        <p:spPr>
          <a:xfrm>
            <a:off x="1113951" y="1409229"/>
            <a:ext cx="2226777" cy="2302691"/>
          </a:xfrm>
          <a:prstGeom prst="rect">
            <a:avLst/>
          </a:prstGeom>
          <a:solidFill>
            <a:schemeClr val="bg1">
              <a:lumMod val="85000"/>
              <a:alpha val="23137"/>
            </a:schemeClr>
          </a:soli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9DDD9A1-0738-4927-B58B-AA23500FA572}"/>
              </a:ext>
            </a:extLst>
          </p:cNvPr>
          <p:cNvSpPr/>
          <p:nvPr/>
        </p:nvSpPr>
        <p:spPr>
          <a:xfrm>
            <a:off x="1104899" y="4083114"/>
            <a:ext cx="2226777" cy="2526056"/>
          </a:xfrm>
          <a:prstGeom prst="rect">
            <a:avLst/>
          </a:prstGeom>
          <a:solidFill>
            <a:schemeClr val="bg1">
              <a:lumMod val="85000"/>
              <a:alpha val="23137"/>
            </a:schemeClr>
          </a:soli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52872A5-78F0-43E2-B522-06BE4BF5A82A}"/>
              </a:ext>
            </a:extLst>
          </p:cNvPr>
          <p:cNvSpPr/>
          <p:nvPr/>
        </p:nvSpPr>
        <p:spPr>
          <a:xfrm>
            <a:off x="4286250" y="3024188"/>
            <a:ext cx="1328738" cy="5381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FA5713F-AE93-4F83-957E-AAFDF4E65361}"/>
              </a:ext>
            </a:extLst>
          </p:cNvPr>
          <p:cNvSpPr/>
          <p:nvPr/>
        </p:nvSpPr>
        <p:spPr>
          <a:xfrm>
            <a:off x="5676900" y="2640808"/>
            <a:ext cx="2762250" cy="15478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ECF22F1-632E-442C-B20A-2DE4F9CBAEB3}"/>
              </a:ext>
            </a:extLst>
          </p:cNvPr>
          <p:cNvSpPr/>
          <p:nvPr/>
        </p:nvSpPr>
        <p:spPr>
          <a:xfrm>
            <a:off x="6291263" y="2516902"/>
            <a:ext cx="2147886" cy="802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1365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FC10218-C604-4737-86F3-5DF49B2C89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537" y="1118918"/>
            <a:ext cx="10031208" cy="553570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012" y="18256"/>
            <a:ext cx="11917976" cy="1004729"/>
          </a:xfrm>
        </p:spPr>
        <p:txBody>
          <a:bodyPr>
            <a:normAutofit/>
          </a:bodyPr>
          <a:lstStyle/>
          <a:p>
            <a:r>
              <a:rPr lang="en-US" sz="4000" b="1">
                <a:solidFill>
                  <a:srgbClr val="339966"/>
                </a:solidFill>
                <a:uFillTx/>
              </a:rPr>
              <a:t>Software Architechture</a:t>
            </a:r>
            <a:br>
              <a:rPr lang="en-US" sz="3200" b="1">
                <a:solidFill>
                  <a:srgbClr val="339966"/>
                </a:solidFill>
                <a:uFillTx/>
              </a:rPr>
            </a:br>
            <a:r>
              <a:rPr lang="en-US" sz="2200" b="1">
                <a:solidFill>
                  <a:schemeClr val="bg1">
                    <a:lumMod val="50000"/>
                  </a:schemeClr>
                </a:solidFill>
                <a:uFillTx/>
              </a:rPr>
              <a:t>Overview</a:t>
            </a:r>
            <a:endParaRPr lang="en-US" sz="2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7" name="Picture 2" descr="Image result for gefasoft logo svg">
            <a:extLst>
              <a:ext uri="{FF2B5EF4-FFF2-40B4-BE49-F238E27FC236}">
                <a16:creationId xmlns:a16="http://schemas.microsoft.com/office/drawing/2014/main" id="{3466CA97-B569-4185-9EF9-6EE0AE357A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/>
          <a:srcRect/>
          <a:stretch>
            <a:fillRect/>
          </a:stretch>
        </p:blipFill>
        <p:spPr bwMode="auto">
          <a:xfrm>
            <a:off x="10287816" y="341301"/>
            <a:ext cx="1641442" cy="358638"/>
          </a:xfrm>
          <a:prstGeom prst="rect">
            <a:avLst/>
          </a:prstGeom>
          <a:noFill/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ADF6F4-17AB-43D0-A325-9D3877902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93C7F-59EB-4A3A-A30C-171723B2F31C}" type="slidenum">
              <a:rPr lang="en-US" smtClean="0">
                <a:uFillTx/>
              </a:rPr>
              <a:t>84</a:t>
            </a:fld>
            <a:endParaRPr lang="en-US">
              <a:uFillTx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558CC4B-8C63-42B9-B858-DE0B7D382CBE}"/>
              </a:ext>
            </a:extLst>
          </p:cNvPr>
          <p:cNvSpPr/>
          <p:nvPr/>
        </p:nvSpPr>
        <p:spPr>
          <a:xfrm>
            <a:off x="1113951" y="1409229"/>
            <a:ext cx="2226777" cy="2302691"/>
          </a:xfrm>
          <a:prstGeom prst="rect">
            <a:avLst/>
          </a:prstGeom>
          <a:solidFill>
            <a:schemeClr val="bg1">
              <a:lumMod val="85000"/>
              <a:alpha val="23137"/>
            </a:schemeClr>
          </a:soli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59D0E5D-8624-4B19-AE04-A81F72E5122B}"/>
              </a:ext>
            </a:extLst>
          </p:cNvPr>
          <p:cNvSpPr/>
          <p:nvPr/>
        </p:nvSpPr>
        <p:spPr>
          <a:xfrm>
            <a:off x="1104899" y="4083114"/>
            <a:ext cx="2226777" cy="2526056"/>
          </a:xfrm>
          <a:prstGeom prst="rect">
            <a:avLst/>
          </a:prstGeom>
          <a:solidFill>
            <a:schemeClr val="bg1">
              <a:lumMod val="85000"/>
              <a:alpha val="23137"/>
            </a:schemeClr>
          </a:soli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3ABEB37-410D-4769-978D-9BD041EA673E}"/>
              </a:ext>
            </a:extLst>
          </p:cNvPr>
          <p:cNvSpPr/>
          <p:nvPr/>
        </p:nvSpPr>
        <p:spPr>
          <a:xfrm>
            <a:off x="4286250" y="3024188"/>
            <a:ext cx="1328738" cy="5381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83E494F-5FFD-4BD7-968D-AD4F7088D15C}"/>
              </a:ext>
            </a:extLst>
          </p:cNvPr>
          <p:cNvSpPr/>
          <p:nvPr/>
        </p:nvSpPr>
        <p:spPr>
          <a:xfrm>
            <a:off x="5676900" y="2640808"/>
            <a:ext cx="2762250" cy="15478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F54CC1A-139B-46D9-815C-1D436C85E5DA}"/>
              </a:ext>
            </a:extLst>
          </p:cNvPr>
          <p:cNvSpPr/>
          <p:nvPr/>
        </p:nvSpPr>
        <p:spPr>
          <a:xfrm>
            <a:off x="6291263" y="2516902"/>
            <a:ext cx="2147886" cy="802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85470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24DA4C2-7EFD-412D-9C17-3060C2183A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537" y="1118918"/>
            <a:ext cx="10031208" cy="553570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012" y="18256"/>
            <a:ext cx="11917976" cy="1004729"/>
          </a:xfrm>
        </p:spPr>
        <p:txBody>
          <a:bodyPr>
            <a:normAutofit/>
          </a:bodyPr>
          <a:lstStyle/>
          <a:p>
            <a:r>
              <a:rPr lang="en-US" sz="4000" b="1">
                <a:solidFill>
                  <a:srgbClr val="339966"/>
                </a:solidFill>
                <a:uFillTx/>
              </a:rPr>
              <a:t>Software Architechture</a:t>
            </a:r>
            <a:br>
              <a:rPr lang="en-US" sz="3200" b="1">
                <a:solidFill>
                  <a:srgbClr val="339966"/>
                </a:solidFill>
                <a:uFillTx/>
              </a:rPr>
            </a:br>
            <a:r>
              <a:rPr lang="en-US" sz="2200" b="1">
                <a:solidFill>
                  <a:schemeClr val="bg1">
                    <a:lumMod val="50000"/>
                  </a:schemeClr>
                </a:solidFill>
                <a:uFillTx/>
              </a:rPr>
              <a:t>Overview</a:t>
            </a:r>
            <a:endParaRPr lang="en-US" sz="2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7" name="Picture 2" descr="Image result for gefasoft logo svg">
            <a:extLst>
              <a:ext uri="{FF2B5EF4-FFF2-40B4-BE49-F238E27FC236}">
                <a16:creationId xmlns:a16="http://schemas.microsoft.com/office/drawing/2014/main" id="{3466CA97-B569-4185-9EF9-6EE0AE357A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/>
          <a:srcRect/>
          <a:stretch>
            <a:fillRect/>
          </a:stretch>
        </p:blipFill>
        <p:spPr bwMode="auto">
          <a:xfrm>
            <a:off x="10287816" y="341301"/>
            <a:ext cx="1641442" cy="358638"/>
          </a:xfrm>
          <a:prstGeom prst="rect">
            <a:avLst/>
          </a:prstGeom>
          <a:noFill/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ADF6F4-17AB-43D0-A325-9D3877902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93C7F-59EB-4A3A-A30C-171723B2F31C}" type="slidenum">
              <a:rPr lang="en-US" smtClean="0">
                <a:uFillTx/>
              </a:rPr>
              <a:t>85</a:t>
            </a:fld>
            <a:endParaRPr lang="en-US">
              <a:uFillTx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1A1D278-389D-42C2-899D-0AD697DE0A3D}"/>
              </a:ext>
            </a:extLst>
          </p:cNvPr>
          <p:cNvSpPr/>
          <p:nvPr/>
        </p:nvSpPr>
        <p:spPr>
          <a:xfrm>
            <a:off x="1113951" y="1409229"/>
            <a:ext cx="2226777" cy="2302691"/>
          </a:xfrm>
          <a:prstGeom prst="rect">
            <a:avLst/>
          </a:prstGeom>
          <a:solidFill>
            <a:schemeClr val="bg1">
              <a:lumMod val="85000"/>
              <a:alpha val="23137"/>
            </a:schemeClr>
          </a:soli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3231C8-B7F6-4A41-A98D-4623C7251493}"/>
              </a:ext>
            </a:extLst>
          </p:cNvPr>
          <p:cNvSpPr/>
          <p:nvPr/>
        </p:nvSpPr>
        <p:spPr>
          <a:xfrm>
            <a:off x="1104899" y="4083114"/>
            <a:ext cx="2226777" cy="2526056"/>
          </a:xfrm>
          <a:prstGeom prst="rect">
            <a:avLst/>
          </a:prstGeom>
          <a:solidFill>
            <a:schemeClr val="bg1">
              <a:lumMod val="85000"/>
              <a:alpha val="23137"/>
            </a:schemeClr>
          </a:soli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5DD6676-8540-409C-A1DE-94B114441055}"/>
              </a:ext>
            </a:extLst>
          </p:cNvPr>
          <p:cNvSpPr/>
          <p:nvPr/>
        </p:nvSpPr>
        <p:spPr>
          <a:xfrm>
            <a:off x="4286250" y="3024188"/>
            <a:ext cx="1328738" cy="5381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B527561-6170-483E-B606-BF32CE881955}"/>
              </a:ext>
            </a:extLst>
          </p:cNvPr>
          <p:cNvSpPr/>
          <p:nvPr/>
        </p:nvSpPr>
        <p:spPr>
          <a:xfrm>
            <a:off x="5676900" y="2640808"/>
            <a:ext cx="2762250" cy="15478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7800AFE-9F64-4010-98FA-7CFD7FA10191}"/>
              </a:ext>
            </a:extLst>
          </p:cNvPr>
          <p:cNvSpPr/>
          <p:nvPr/>
        </p:nvSpPr>
        <p:spPr>
          <a:xfrm>
            <a:off x="6291263" y="2516902"/>
            <a:ext cx="2147886" cy="802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44351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D92AF09-B3C3-41BE-85A8-B6C0D359E7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537" y="1118918"/>
            <a:ext cx="10048928" cy="55454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012" y="18256"/>
            <a:ext cx="11917976" cy="1004729"/>
          </a:xfrm>
        </p:spPr>
        <p:txBody>
          <a:bodyPr>
            <a:normAutofit/>
          </a:bodyPr>
          <a:lstStyle/>
          <a:p>
            <a:r>
              <a:rPr lang="en-US" sz="4000" b="1">
                <a:solidFill>
                  <a:srgbClr val="339966"/>
                </a:solidFill>
                <a:uFillTx/>
              </a:rPr>
              <a:t>Software Architechture</a:t>
            </a:r>
            <a:br>
              <a:rPr lang="en-US" sz="3200" b="1">
                <a:solidFill>
                  <a:srgbClr val="339966"/>
                </a:solidFill>
                <a:uFillTx/>
              </a:rPr>
            </a:br>
            <a:r>
              <a:rPr lang="en-US" sz="2200" b="1">
                <a:solidFill>
                  <a:schemeClr val="bg1">
                    <a:lumMod val="50000"/>
                  </a:schemeClr>
                </a:solidFill>
                <a:uFillTx/>
              </a:rPr>
              <a:t>Overview</a:t>
            </a:r>
            <a:endParaRPr lang="en-US" sz="2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7" name="Picture 2" descr="Image result for gefasoft logo svg">
            <a:extLst>
              <a:ext uri="{FF2B5EF4-FFF2-40B4-BE49-F238E27FC236}">
                <a16:creationId xmlns:a16="http://schemas.microsoft.com/office/drawing/2014/main" id="{3466CA97-B569-4185-9EF9-6EE0AE357A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/>
          <a:srcRect/>
          <a:stretch>
            <a:fillRect/>
          </a:stretch>
        </p:blipFill>
        <p:spPr bwMode="auto">
          <a:xfrm>
            <a:off x="10287816" y="341301"/>
            <a:ext cx="1641442" cy="358638"/>
          </a:xfrm>
          <a:prstGeom prst="rect">
            <a:avLst/>
          </a:prstGeom>
          <a:noFill/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ADF6F4-17AB-43D0-A325-9D3877902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93C7F-59EB-4A3A-A30C-171723B2F31C}" type="slidenum">
              <a:rPr lang="en-US" smtClean="0">
                <a:uFillTx/>
              </a:rPr>
              <a:t>86</a:t>
            </a:fld>
            <a:endParaRPr lang="en-US">
              <a:uFillTx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52D4169-0A9E-47C4-8CFD-C0461C57A931}"/>
              </a:ext>
            </a:extLst>
          </p:cNvPr>
          <p:cNvSpPr/>
          <p:nvPr/>
        </p:nvSpPr>
        <p:spPr>
          <a:xfrm>
            <a:off x="1113951" y="1409229"/>
            <a:ext cx="2226777" cy="2302691"/>
          </a:xfrm>
          <a:prstGeom prst="rect">
            <a:avLst/>
          </a:prstGeom>
          <a:solidFill>
            <a:schemeClr val="bg1">
              <a:lumMod val="85000"/>
              <a:alpha val="23137"/>
            </a:schemeClr>
          </a:soli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01E2C74-ACEF-4CC1-833D-08EA6D57B94E}"/>
              </a:ext>
            </a:extLst>
          </p:cNvPr>
          <p:cNvSpPr/>
          <p:nvPr/>
        </p:nvSpPr>
        <p:spPr>
          <a:xfrm>
            <a:off x="1104899" y="4083114"/>
            <a:ext cx="2226777" cy="2526056"/>
          </a:xfrm>
          <a:prstGeom prst="rect">
            <a:avLst/>
          </a:prstGeom>
          <a:solidFill>
            <a:schemeClr val="bg1">
              <a:lumMod val="85000"/>
              <a:alpha val="23137"/>
            </a:schemeClr>
          </a:soli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B631559-9C39-483F-9A40-BCA37106905F}"/>
              </a:ext>
            </a:extLst>
          </p:cNvPr>
          <p:cNvSpPr/>
          <p:nvPr/>
        </p:nvSpPr>
        <p:spPr>
          <a:xfrm>
            <a:off x="4286250" y="3024188"/>
            <a:ext cx="1328738" cy="5381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DEF8877-BB8C-491A-89EE-6F9DC306250A}"/>
              </a:ext>
            </a:extLst>
          </p:cNvPr>
          <p:cNvSpPr/>
          <p:nvPr/>
        </p:nvSpPr>
        <p:spPr>
          <a:xfrm>
            <a:off x="5676900" y="2640808"/>
            <a:ext cx="2762250" cy="15478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A21D89B-BD99-4A90-98AD-9E77E8FB6B77}"/>
              </a:ext>
            </a:extLst>
          </p:cNvPr>
          <p:cNvSpPr/>
          <p:nvPr/>
        </p:nvSpPr>
        <p:spPr>
          <a:xfrm>
            <a:off x="6291263" y="2516902"/>
            <a:ext cx="2147886" cy="802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32484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FF3B547-BB7A-4AF2-8A85-0DED1AD4BA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537" y="1118918"/>
            <a:ext cx="10031208" cy="553570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012" y="18256"/>
            <a:ext cx="11917976" cy="1004729"/>
          </a:xfrm>
        </p:spPr>
        <p:txBody>
          <a:bodyPr>
            <a:normAutofit/>
          </a:bodyPr>
          <a:lstStyle/>
          <a:p>
            <a:r>
              <a:rPr lang="en-US" sz="4000" b="1">
                <a:solidFill>
                  <a:srgbClr val="339966"/>
                </a:solidFill>
                <a:uFillTx/>
              </a:rPr>
              <a:t>Software Architechture</a:t>
            </a:r>
            <a:br>
              <a:rPr lang="en-US" sz="3200" b="1">
                <a:solidFill>
                  <a:srgbClr val="339966"/>
                </a:solidFill>
                <a:uFillTx/>
              </a:rPr>
            </a:br>
            <a:r>
              <a:rPr lang="en-US" sz="2200" b="1">
                <a:solidFill>
                  <a:schemeClr val="bg1">
                    <a:lumMod val="50000"/>
                  </a:schemeClr>
                </a:solidFill>
                <a:uFillTx/>
              </a:rPr>
              <a:t>Overview</a:t>
            </a:r>
            <a:endParaRPr lang="en-US" sz="2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7" name="Picture 2" descr="Image result for gefasoft logo svg">
            <a:extLst>
              <a:ext uri="{FF2B5EF4-FFF2-40B4-BE49-F238E27FC236}">
                <a16:creationId xmlns:a16="http://schemas.microsoft.com/office/drawing/2014/main" id="{3466CA97-B569-4185-9EF9-6EE0AE357A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/>
          <a:srcRect/>
          <a:stretch>
            <a:fillRect/>
          </a:stretch>
        </p:blipFill>
        <p:spPr bwMode="auto">
          <a:xfrm>
            <a:off x="10287816" y="341301"/>
            <a:ext cx="1641442" cy="358638"/>
          </a:xfrm>
          <a:prstGeom prst="rect">
            <a:avLst/>
          </a:prstGeom>
          <a:noFill/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ADF6F4-17AB-43D0-A325-9D3877902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93C7F-59EB-4A3A-A30C-171723B2F31C}" type="slidenum">
              <a:rPr lang="en-US" smtClean="0">
                <a:uFillTx/>
              </a:rPr>
              <a:t>87</a:t>
            </a:fld>
            <a:endParaRPr lang="en-US">
              <a:uFillTx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0DB432C-52E8-477E-9440-CC6AE1977B09}"/>
              </a:ext>
            </a:extLst>
          </p:cNvPr>
          <p:cNvSpPr/>
          <p:nvPr/>
        </p:nvSpPr>
        <p:spPr>
          <a:xfrm>
            <a:off x="1113951" y="1409229"/>
            <a:ext cx="2226777" cy="2302691"/>
          </a:xfrm>
          <a:prstGeom prst="rect">
            <a:avLst/>
          </a:prstGeom>
          <a:solidFill>
            <a:schemeClr val="bg1">
              <a:lumMod val="85000"/>
              <a:alpha val="23137"/>
            </a:schemeClr>
          </a:soli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F74CD57-264A-4298-B990-991A1DB14975}"/>
              </a:ext>
            </a:extLst>
          </p:cNvPr>
          <p:cNvSpPr/>
          <p:nvPr/>
        </p:nvSpPr>
        <p:spPr>
          <a:xfrm>
            <a:off x="1104899" y="4083114"/>
            <a:ext cx="2226777" cy="2526056"/>
          </a:xfrm>
          <a:prstGeom prst="rect">
            <a:avLst/>
          </a:prstGeom>
          <a:solidFill>
            <a:schemeClr val="bg1">
              <a:lumMod val="85000"/>
              <a:alpha val="23137"/>
            </a:schemeClr>
          </a:soli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97710EA-5BD2-4B5B-A819-F4AC5406001E}"/>
              </a:ext>
            </a:extLst>
          </p:cNvPr>
          <p:cNvSpPr/>
          <p:nvPr/>
        </p:nvSpPr>
        <p:spPr>
          <a:xfrm>
            <a:off x="5676900" y="2640808"/>
            <a:ext cx="2762250" cy="15478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1F1CEE6-29A9-46AD-8B35-476DDB9E23ED}"/>
              </a:ext>
            </a:extLst>
          </p:cNvPr>
          <p:cNvSpPr/>
          <p:nvPr/>
        </p:nvSpPr>
        <p:spPr>
          <a:xfrm>
            <a:off x="6291263" y="2516902"/>
            <a:ext cx="2147886" cy="802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92070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4F7AF81-2055-4CAE-A85B-9AA0EFB8273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901"/>
          <a:stretch/>
        </p:blipFill>
        <p:spPr>
          <a:xfrm>
            <a:off x="1071537" y="1118918"/>
            <a:ext cx="7834338" cy="553570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012" y="18256"/>
            <a:ext cx="11917976" cy="1004729"/>
          </a:xfrm>
        </p:spPr>
        <p:txBody>
          <a:bodyPr>
            <a:normAutofit/>
          </a:bodyPr>
          <a:lstStyle/>
          <a:p>
            <a:r>
              <a:rPr lang="en-US" sz="4000" b="1">
                <a:solidFill>
                  <a:srgbClr val="339966"/>
                </a:solidFill>
                <a:uFillTx/>
              </a:rPr>
              <a:t>Software Architechture</a:t>
            </a:r>
            <a:br>
              <a:rPr lang="en-US" sz="3200" b="1">
                <a:solidFill>
                  <a:srgbClr val="339966"/>
                </a:solidFill>
                <a:uFillTx/>
              </a:rPr>
            </a:br>
            <a:r>
              <a:rPr lang="en-US" sz="2200" b="1">
                <a:solidFill>
                  <a:schemeClr val="bg1">
                    <a:lumMod val="50000"/>
                  </a:schemeClr>
                </a:solidFill>
                <a:uFillTx/>
              </a:rPr>
              <a:t>Overview</a:t>
            </a:r>
            <a:endParaRPr lang="en-US" sz="2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7" name="Picture 2" descr="Image result for gefasoft logo svg">
            <a:extLst>
              <a:ext uri="{FF2B5EF4-FFF2-40B4-BE49-F238E27FC236}">
                <a16:creationId xmlns:a16="http://schemas.microsoft.com/office/drawing/2014/main" id="{3466CA97-B569-4185-9EF9-6EE0AE357A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/>
          <a:srcRect/>
          <a:stretch>
            <a:fillRect/>
          </a:stretch>
        </p:blipFill>
        <p:spPr bwMode="auto">
          <a:xfrm>
            <a:off x="10287816" y="341301"/>
            <a:ext cx="1641442" cy="358638"/>
          </a:xfrm>
          <a:prstGeom prst="rect">
            <a:avLst/>
          </a:prstGeom>
          <a:noFill/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ADF6F4-17AB-43D0-A325-9D3877902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93C7F-59EB-4A3A-A30C-171723B2F31C}" type="slidenum">
              <a:rPr lang="en-US" smtClean="0">
                <a:uFillTx/>
              </a:rPr>
              <a:t>88</a:t>
            </a:fld>
            <a:endParaRPr lang="en-US">
              <a:uFillTx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D2B5C9A-0360-486F-8B03-B2FD870FAFCE}"/>
              </a:ext>
            </a:extLst>
          </p:cNvPr>
          <p:cNvSpPr/>
          <p:nvPr/>
        </p:nvSpPr>
        <p:spPr>
          <a:xfrm>
            <a:off x="1113951" y="1409229"/>
            <a:ext cx="2226777" cy="2302691"/>
          </a:xfrm>
          <a:prstGeom prst="rect">
            <a:avLst/>
          </a:prstGeom>
          <a:solidFill>
            <a:schemeClr val="bg1">
              <a:lumMod val="85000"/>
              <a:alpha val="23137"/>
            </a:schemeClr>
          </a:soli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CC7D811-6396-40D2-B336-3781F8FB2D6A}"/>
              </a:ext>
            </a:extLst>
          </p:cNvPr>
          <p:cNvSpPr/>
          <p:nvPr/>
        </p:nvSpPr>
        <p:spPr>
          <a:xfrm>
            <a:off x="1104899" y="4083114"/>
            <a:ext cx="2226777" cy="2526056"/>
          </a:xfrm>
          <a:prstGeom prst="rect">
            <a:avLst/>
          </a:prstGeom>
          <a:solidFill>
            <a:schemeClr val="bg1">
              <a:lumMod val="85000"/>
              <a:alpha val="23137"/>
            </a:schemeClr>
          </a:solidFill>
          <a:ln>
            <a:noFill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D357459-FE8D-467F-B665-EB291752F36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677"/>
          <a:stretch/>
        </p:blipFill>
        <p:spPr>
          <a:xfrm>
            <a:off x="8846037" y="1111957"/>
            <a:ext cx="2241064" cy="554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7072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012" y="18256"/>
            <a:ext cx="11917976" cy="1004729"/>
          </a:xfrm>
        </p:spPr>
        <p:txBody>
          <a:bodyPr>
            <a:normAutofit/>
          </a:bodyPr>
          <a:lstStyle/>
          <a:p>
            <a:r>
              <a:rPr lang="en-US" sz="4000" b="1">
                <a:solidFill>
                  <a:srgbClr val="339966"/>
                </a:solidFill>
                <a:uFillTx/>
              </a:rPr>
              <a:t>Result</a:t>
            </a:r>
            <a:br>
              <a:rPr lang="en-US" sz="3200" b="1">
                <a:solidFill>
                  <a:srgbClr val="339966"/>
                </a:solidFill>
                <a:uFillTx/>
              </a:rPr>
            </a:br>
            <a:r>
              <a:rPr lang="en-US" sz="2200" b="1">
                <a:solidFill>
                  <a:schemeClr val="bg1">
                    <a:lumMod val="50000"/>
                  </a:schemeClr>
                </a:solidFill>
                <a:uFillTx/>
              </a:rPr>
              <a:t>P&amp;ID of Aida Brewery</a:t>
            </a:r>
            <a:endParaRPr lang="en-US" sz="2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7" name="Picture 2" descr="Image result for gefasoft logo svg">
            <a:extLst>
              <a:ext uri="{FF2B5EF4-FFF2-40B4-BE49-F238E27FC236}">
                <a16:creationId xmlns:a16="http://schemas.microsoft.com/office/drawing/2014/main" id="{785B496B-0E86-469A-A542-AE5B4513E7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/>
          <a:srcRect/>
          <a:stretch>
            <a:fillRect/>
          </a:stretch>
        </p:blipFill>
        <p:spPr bwMode="auto">
          <a:xfrm>
            <a:off x="10287816" y="341301"/>
            <a:ext cx="1641442" cy="358638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12AF475-7BC1-4EB0-BA76-2E85062A122D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6576" y="1016635"/>
            <a:ext cx="8651240" cy="570484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DA4672-D35A-4B6D-8508-0BBE1B0E3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93C7F-59EB-4A3A-A30C-171723B2F31C}" type="slidenum">
              <a:rPr lang="en-US" smtClean="0">
                <a:uFillTx/>
              </a:rPr>
              <a:t>89</a:t>
            </a:fld>
            <a:endParaRPr lang="en-US">
              <a:uFillTx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E7967B4-9763-47A1-AED0-20C6616BF1F9}"/>
              </a:ext>
            </a:extLst>
          </p:cNvPr>
          <p:cNvCxnSpPr>
            <a:cxnSpLocks/>
          </p:cNvCxnSpPr>
          <p:nvPr/>
        </p:nvCxnSpPr>
        <p:spPr>
          <a:xfrm flipV="1">
            <a:off x="6852829" y="4414838"/>
            <a:ext cx="2324509" cy="509587"/>
          </a:xfrm>
          <a:prstGeom prst="line">
            <a:avLst/>
          </a:prstGeom>
          <a:ln w="3175">
            <a:solidFill>
              <a:srgbClr val="0000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D411172-8E1F-443B-B9A6-9B20BBE3A06B}"/>
              </a:ext>
            </a:extLst>
          </p:cNvPr>
          <p:cNvCxnSpPr>
            <a:cxnSpLocks/>
          </p:cNvCxnSpPr>
          <p:nvPr/>
        </p:nvCxnSpPr>
        <p:spPr>
          <a:xfrm>
            <a:off x="6852829" y="3238500"/>
            <a:ext cx="2324509" cy="473903"/>
          </a:xfrm>
          <a:prstGeom prst="line">
            <a:avLst/>
          </a:prstGeom>
          <a:ln w="3175">
            <a:solidFill>
              <a:srgbClr val="0000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068FE13B-AE3B-4498-B0CC-B6780903CDFC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93" t="42215" r="57597" b="8025"/>
          <a:stretch/>
        </p:blipFill>
        <p:spPr>
          <a:xfrm>
            <a:off x="926194" y="1466851"/>
            <a:ext cx="5926635" cy="5254624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EEA3741-705B-4BEB-B3BD-44D571843E5C}"/>
              </a:ext>
            </a:extLst>
          </p:cNvPr>
          <p:cNvCxnSpPr>
            <a:cxnSpLocks/>
          </p:cNvCxnSpPr>
          <p:nvPr/>
        </p:nvCxnSpPr>
        <p:spPr>
          <a:xfrm>
            <a:off x="6862354" y="1866900"/>
            <a:ext cx="3257959" cy="1845502"/>
          </a:xfrm>
          <a:prstGeom prst="line">
            <a:avLst/>
          </a:prstGeom>
          <a:ln w="3175">
            <a:solidFill>
              <a:srgbClr val="0000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9C807C0-BD76-4545-8973-54046B370E6B}"/>
              </a:ext>
            </a:extLst>
          </p:cNvPr>
          <p:cNvCxnSpPr>
            <a:cxnSpLocks/>
          </p:cNvCxnSpPr>
          <p:nvPr/>
        </p:nvCxnSpPr>
        <p:spPr>
          <a:xfrm flipV="1">
            <a:off x="6862354" y="4414837"/>
            <a:ext cx="3240881" cy="1747839"/>
          </a:xfrm>
          <a:prstGeom prst="line">
            <a:avLst/>
          </a:prstGeom>
          <a:ln w="3175">
            <a:solidFill>
              <a:srgbClr val="0000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FA3D5CC1-2F68-4B36-8CE7-4B37DE998427}"/>
              </a:ext>
            </a:extLst>
          </p:cNvPr>
          <p:cNvSpPr/>
          <p:nvPr/>
        </p:nvSpPr>
        <p:spPr>
          <a:xfrm>
            <a:off x="9177338" y="3712403"/>
            <a:ext cx="925897" cy="702435"/>
          </a:xfrm>
          <a:prstGeom prst="rect">
            <a:avLst/>
          </a:prstGeom>
          <a:noFill/>
          <a:ln w="19050">
            <a:solidFill>
              <a:srgbClr val="00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322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3.7037E-7 L 0.3461 0.00116 " pathEditMode="relative" rAng="0" ptsTypes="AA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305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012" y="18256"/>
            <a:ext cx="11917976" cy="1004729"/>
          </a:xfrm>
        </p:spPr>
        <p:txBody>
          <a:bodyPr>
            <a:normAutofit/>
          </a:bodyPr>
          <a:lstStyle/>
          <a:p>
            <a:r>
              <a:rPr lang="en-US" sz="4000" b="1">
                <a:solidFill>
                  <a:srgbClr val="339966"/>
                </a:solidFill>
              </a:rPr>
              <a:t>Introduction</a:t>
            </a:r>
            <a:br>
              <a:rPr lang="en-US" sz="3200" b="1">
                <a:solidFill>
                  <a:srgbClr val="339966"/>
                </a:solidFill>
                <a:uFillTx/>
              </a:rPr>
            </a:br>
            <a:r>
              <a:rPr lang="en-US" sz="2200" b="1">
                <a:solidFill>
                  <a:schemeClr val="bg1">
                    <a:lumMod val="50000"/>
                  </a:schemeClr>
                </a:solidFill>
                <a:uFillTx/>
              </a:rPr>
              <a:t>Problem Definition</a:t>
            </a:r>
            <a:endParaRPr lang="en-US" sz="2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9" name="Picture 2" descr="Image result for gefasoft logo svg"/>
          <p:cNvPicPr>
            <a:picLocks noChangeAspect="1" noChangeArrowheads="1"/>
          </p:cNvPicPr>
          <p:nvPr/>
        </p:nvPicPr>
        <p:blipFill>
          <a:blip r:embed="rId3" cstate="hqprint"/>
          <a:srcRect/>
          <a:stretch>
            <a:fillRect/>
          </a:stretch>
        </p:blipFill>
        <p:spPr bwMode="auto">
          <a:xfrm>
            <a:off x="10287816" y="341301"/>
            <a:ext cx="1641442" cy="358638"/>
          </a:xfrm>
          <a:prstGeom prst="rect">
            <a:avLst/>
          </a:prstGeom>
          <a:noFill/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ED2F716-FDFD-4110-A3F5-736217C04E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012" y="1701651"/>
            <a:ext cx="10949976" cy="5156349"/>
          </a:xfrm>
        </p:spPr>
        <p:txBody>
          <a:bodyPr>
            <a:normAutofit/>
          </a:bodyPr>
          <a:lstStyle/>
          <a:p>
            <a:pPr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US" sz="3200"/>
              <a:t>Required:</a:t>
            </a:r>
            <a:endParaRPr lang="en-GB" sz="32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46A60F-3A90-40EF-85BB-36C2FC60F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93C7F-59EB-4A3A-A30C-171723B2F31C}" type="slidenum">
              <a:rPr lang="en-US" smtClean="0">
                <a:uFillTx/>
              </a:rPr>
              <a:t>9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653443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012" y="18256"/>
            <a:ext cx="11917976" cy="1004729"/>
          </a:xfrm>
        </p:spPr>
        <p:txBody>
          <a:bodyPr>
            <a:normAutofit/>
          </a:bodyPr>
          <a:lstStyle/>
          <a:p>
            <a:r>
              <a:rPr lang="en-US" sz="4000" b="1">
                <a:solidFill>
                  <a:srgbClr val="339966"/>
                </a:solidFill>
                <a:uFillTx/>
              </a:rPr>
              <a:t>Conclusion</a:t>
            </a:r>
            <a:br>
              <a:rPr lang="en-US" sz="3200" b="1">
                <a:solidFill>
                  <a:srgbClr val="339966"/>
                </a:solidFill>
                <a:uFillTx/>
              </a:rPr>
            </a:br>
            <a:r>
              <a:rPr lang="en-US" sz="2200" b="1">
                <a:solidFill>
                  <a:schemeClr val="bg1">
                    <a:lumMod val="50000"/>
                  </a:schemeClr>
                </a:solidFill>
              </a:rPr>
              <a:t>Bachelor Thesis</a:t>
            </a:r>
            <a:endParaRPr lang="en-US" sz="2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7" name="Picture 2" descr="Image result for gefasoft logo svg">
            <a:extLst>
              <a:ext uri="{FF2B5EF4-FFF2-40B4-BE49-F238E27FC236}">
                <a16:creationId xmlns:a16="http://schemas.microsoft.com/office/drawing/2014/main" id="{3466CA97-B569-4185-9EF9-6EE0AE357A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/>
          <a:srcRect/>
          <a:stretch>
            <a:fillRect/>
          </a:stretch>
        </p:blipFill>
        <p:spPr bwMode="auto">
          <a:xfrm>
            <a:off x="10287816" y="341301"/>
            <a:ext cx="1641442" cy="358638"/>
          </a:xfrm>
          <a:prstGeom prst="rect">
            <a:avLst/>
          </a:prstGeom>
          <a:noFill/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ADF6F4-17AB-43D0-A325-9D3877902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93C7F-59EB-4A3A-A30C-171723B2F31C}" type="slidenum">
              <a:rPr lang="en-US" smtClean="0">
                <a:uFillTx/>
              </a:rPr>
              <a:t>90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4709478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012" y="18256"/>
            <a:ext cx="11917976" cy="1004729"/>
          </a:xfrm>
        </p:spPr>
        <p:txBody>
          <a:bodyPr>
            <a:normAutofit/>
          </a:bodyPr>
          <a:lstStyle/>
          <a:p>
            <a:r>
              <a:rPr lang="en-US" sz="4000" b="1">
                <a:solidFill>
                  <a:srgbClr val="339966"/>
                </a:solidFill>
                <a:uFillTx/>
              </a:rPr>
              <a:t>Conclusion</a:t>
            </a:r>
            <a:br>
              <a:rPr lang="en-US" sz="3200" b="1">
                <a:solidFill>
                  <a:srgbClr val="339966"/>
                </a:solidFill>
                <a:uFillTx/>
              </a:rPr>
            </a:br>
            <a:r>
              <a:rPr lang="en-US" sz="2200" b="1">
                <a:solidFill>
                  <a:schemeClr val="bg1">
                    <a:lumMod val="50000"/>
                  </a:schemeClr>
                </a:solidFill>
              </a:rPr>
              <a:t>Bachelor Thesis</a:t>
            </a:r>
            <a:endParaRPr lang="en-US" sz="2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7" name="Picture 2" descr="Image result for gefasoft logo svg">
            <a:extLst>
              <a:ext uri="{FF2B5EF4-FFF2-40B4-BE49-F238E27FC236}">
                <a16:creationId xmlns:a16="http://schemas.microsoft.com/office/drawing/2014/main" id="{3466CA97-B569-4185-9EF9-6EE0AE357A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/>
          <a:srcRect/>
          <a:stretch>
            <a:fillRect/>
          </a:stretch>
        </p:blipFill>
        <p:spPr bwMode="auto">
          <a:xfrm>
            <a:off x="10287816" y="341301"/>
            <a:ext cx="1641442" cy="358638"/>
          </a:xfrm>
          <a:prstGeom prst="rect">
            <a:avLst/>
          </a:prstGeom>
          <a:noFill/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ADF6F4-17AB-43D0-A325-9D3877902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93C7F-59EB-4A3A-A30C-171723B2F31C}" type="slidenum">
              <a:rPr lang="en-US" smtClean="0">
                <a:uFillTx/>
              </a:rPr>
              <a:t>91</a:t>
            </a:fld>
            <a:endParaRPr lang="en-US">
              <a:uFillTx/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4A9D369D-2D22-41C4-B5BD-F915ED63EB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0061" y="1346030"/>
            <a:ext cx="11071878" cy="5359570"/>
          </a:xfrm>
        </p:spPr>
        <p:txBody>
          <a:bodyPr>
            <a:normAutofit/>
          </a:bodyPr>
          <a:lstStyle/>
          <a:p>
            <a:pPr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/>
              <a:t>Much room for improvement (especially in Vertex placement) </a:t>
            </a:r>
            <a:endParaRPr lang="en-GB" sz="3600"/>
          </a:p>
          <a:p>
            <a:pPr lvl="2"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2800" b="1">
              <a:solidFill>
                <a:srgbClr val="7F7F7F"/>
              </a:solidFill>
            </a:endParaRPr>
          </a:p>
          <a:p>
            <a:pPr lvl="2"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2800" b="1">
              <a:solidFill>
                <a:srgbClr val="7F7F7F"/>
              </a:solidFill>
            </a:endParaRPr>
          </a:p>
          <a:p>
            <a:pPr lvl="2"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2800"/>
          </a:p>
          <a:p>
            <a:pPr lvl="1"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2800" i="1"/>
          </a:p>
        </p:txBody>
      </p:sp>
    </p:spTree>
    <p:extLst>
      <p:ext uri="{BB962C8B-B14F-4D97-AF65-F5344CB8AC3E}">
        <p14:creationId xmlns:p14="http://schemas.microsoft.com/office/powerpoint/2010/main" val="310379559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012" y="18256"/>
            <a:ext cx="11917976" cy="1004729"/>
          </a:xfrm>
        </p:spPr>
        <p:txBody>
          <a:bodyPr>
            <a:normAutofit/>
          </a:bodyPr>
          <a:lstStyle/>
          <a:p>
            <a:r>
              <a:rPr lang="en-US" sz="4000" b="1">
                <a:solidFill>
                  <a:srgbClr val="339966"/>
                </a:solidFill>
                <a:uFillTx/>
              </a:rPr>
              <a:t>Conclusion</a:t>
            </a:r>
            <a:br>
              <a:rPr lang="en-US" sz="3200" b="1">
                <a:solidFill>
                  <a:srgbClr val="339966"/>
                </a:solidFill>
                <a:uFillTx/>
              </a:rPr>
            </a:br>
            <a:r>
              <a:rPr lang="en-US" sz="2200" b="1">
                <a:solidFill>
                  <a:schemeClr val="bg1">
                    <a:lumMod val="50000"/>
                  </a:schemeClr>
                </a:solidFill>
              </a:rPr>
              <a:t>Bachelor Thesis</a:t>
            </a:r>
            <a:endParaRPr lang="en-US" sz="2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7" name="Picture 2" descr="Image result for gefasoft logo svg">
            <a:extLst>
              <a:ext uri="{FF2B5EF4-FFF2-40B4-BE49-F238E27FC236}">
                <a16:creationId xmlns:a16="http://schemas.microsoft.com/office/drawing/2014/main" id="{3466CA97-B569-4185-9EF9-6EE0AE357A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/>
          <a:srcRect/>
          <a:stretch>
            <a:fillRect/>
          </a:stretch>
        </p:blipFill>
        <p:spPr bwMode="auto">
          <a:xfrm>
            <a:off x="10287816" y="341301"/>
            <a:ext cx="1641442" cy="358638"/>
          </a:xfrm>
          <a:prstGeom prst="rect">
            <a:avLst/>
          </a:prstGeom>
          <a:noFill/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ADF6F4-17AB-43D0-A325-9D3877902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93C7F-59EB-4A3A-A30C-171723B2F31C}" type="slidenum">
              <a:rPr lang="en-US" smtClean="0">
                <a:uFillTx/>
              </a:rPr>
              <a:t>92</a:t>
            </a:fld>
            <a:endParaRPr lang="en-US">
              <a:uFillTx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ACFC580-B776-4679-84DA-CB42DC69AB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0061" y="1346030"/>
            <a:ext cx="11071878" cy="5359570"/>
          </a:xfrm>
        </p:spPr>
        <p:txBody>
          <a:bodyPr>
            <a:normAutofit/>
          </a:bodyPr>
          <a:lstStyle/>
          <a:p>
            <a:pPr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/>
              <a:t>Much room for improvement (especially in Vertex placement) </a:t>
            </a:r>
            <a:endParaRPr lang="en-GB" sz="3200"/>
          </a:p>
          <a:p>
            <a:pPr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/>
              <a:t>In terms of the project goals:</a:t>
            </a:r>
          </a:p>
          <a:p>
            <a:pPr marL="971550" lvl="1" indent="-514350">
              <a:buClr>
                <a:srgbClr val="FFC000"/>
              </a:buClr>
              <a:buFont typeface="+mj-lt"/>
              <a:buAutoNum type="arabicPeriod"/>
            </a:pPr>
            <a:r>
              <a:rPr lang="en-US">
                <a:solidFill>
                  <a:schemeClr val="bg1"/>
                </a:solidFill>
              </a:rPr>
              <a:t>P&amp;ID creation is now much easier and faster </a:t>
            </a:r>
            <a:r>
              <a:rPr lang="en-US" sz="4400" b="1">
                <a:solidFill>
                  <a:schemeClr val="bg1"/>
                </a:solidFill>
              </a:rPr>
              <a:t>✓</a:t>
            </a:r>
            <a:endParaRPr lang="en-US" b="1">
              <a:solidFill>
                <a:schemeClr val="bg1"/>
              </a:solidFill>
            </a:endParaRPr>
          </a:p>
          <a:p>
            <a:pPr marL="971550" lvl="1" indent="-514350">
              <a:buClr>
                <a:srgbClr val="FFC000"/>
              </a:buClr>
              <a:buFont typeface="+mj-lt"/>
              <a:buAutoNum type="arabicPeriod"/>
            </a:pPr>
            <a:r>
              <a:rPr lang="en-US">
                <a:solidFill>
                  <a:schemeClr val="bg1"/>
                </a:solidFill>
              </a:rPr>
              <a:t>A library of standardized P&amp;ID symbols was successfully created </a:t>
            </a:r>
            <a:r>
              <a:rPr lang="en-US" sz="4400" b="1">
                <a:solidFill>
                  <a:schemeClr val="bg1"/>
                </a:solidFill>
              </a:rPr>
              <a:t>✓</a:t>
            </a:r>
            <a:endParaRPr lang="en-US">
              <a:solidFill>
                <a:schemeClr val="bg1"/>
              </a:solidFill>
            </a:endParaRPr>
          </a:p>
          <a:p>
            <a:pPr marL="971550" lvl="1" indent="-514350">
              <a:buClr>
                <a:srgbClr val="FFC000"/>
              </a:buClr>
              <a:buFont typeface="+mj-lt"/>
              <a:buAutoNum type="arabicPeriod"/>
            </a:pPr>
            <a:r>
              <a:rPr lang="en-US">
                <a:solidFill>
                  <a:schemeClr val="bg1"/>
                </a:solidFill>
              </a:rPr>
              <a:t>solution prototypically implemented in a MES </a:t>
            </a:r>
            <a:r>
              <a:rPr lang="en-US" sz="4400" b="1">
                <a:solidFill>
                  <a:schemeClr val="bg1"/>
                </a:solidFill>
              </a:rPr>
              <a:t>✓</a:t>
            </a:r>
            <a:endParaRPr lang="en-US" sz="2800">
              <a:solidFill>
                <a:schemeClr val="bg1"/>
              </a:solidFill>
            </a:endParaRPr>
          </a:p>
          <a:p>
            <a:pPr marL="0" indent="0">
              <a:buClr>
                <a:srgbClr val="FFC000"/>
              </a:buClr>
              <a:buNone/>
            </a:pPr>
            <a:endParaRPr lang="en-GB" sz="3600"/>
          </a:p>
          <a:p>
            <a:pPr lvl="2"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2800" b="1">
              <a:solidFill>
                <a:srgbClr val="7F7F7F"/>
              </a:solidFill>
            </a:endParaRPr>
          </a:p>
          <a:p>
            <a:pPr lvl="2"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2800" b="1">
              <a:solidFill>
                <a:srgbClr val="7F7F7F"/>
              </a:solidFill>
            </a:endParaRPr>
          </a:p>
          <a:p>
            <a:pPr lvl="2"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2800"/>
          </a:p>
          <a:p>
            <a:pPr lvl="1"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2800" i="1"/>
          </a:p>
        </p:txBody>
      </p:sp>
    </p:spTree>
    <p:extLst>
      <p:ext uri="{BB962C8B-B14F-4D97-AF65-F5344CB8AC3E}">
        <p14:creationId xmlns:p14="http://schemas.microsoft.com/office/powerpoint/2010/main" val="311232753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012" y="18256"/>
            <a:ext cx="11917976" cy="1004729"/>
          </a:xfrm>
        </p:spPr>
        <p:txBody>
          <a:bodyPr>
            <a:normAutofit/>
          </a:bodyPr>
          <a:lstStyle/>
          <a:p>
            <a:r>
              <a:rPr lang="en-US" sz="4000" b="1">
                <a:solidFill>
                  <a:srgbClr val="339966"/>
                </a:solidFill>
                <a:uFillTx/>
              </a:rPr>
              <a:t>Conclusion</a:t>
            </a:r>
            <a:br>
              <a:rPr lang="en-US" sz="3200" b="1">
                <a:solidFill>
                  <a:srgbClr val="339966"/>
                </a:solidFill>
                <a:uFillTx/>
              </a:rPr>
            </a:br>
            <a:r>
              <a:rPr lang="en-US" sz="2200" b="1">
                <a:solidFill>
                  <a:schemeClr val="bg1">
                    <a:lumMod val="50000"/>
                  </a:schemeClr>
                </a:solidFill>
              </a:rPr>
              <a:t>Bachelor Thesis</a:t>
            </a:r>
            <a:endParaRPr lang="en-US" sz="2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7" name="Picture 2" descr="Image result for gefasoft logo svg">
            <a:extLst>
              <a:ext uri="{FF2B5EF4-FFF2-40B4-BE49-F238E27FC236}">
                <a16:creationId xmlns:a16="http://schemas.microsoft.com/office/drawing/2014/main" id="{3466CA97-B569-4185-9EF9-6EE0AE357A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/>
          <a:srcRect/>
          <a:stretch>
            <a:fillRect/>
          </a:stretch>
        </p:blipFill>
        <p:spPr bwMode="auto">
          <a:xfrm>
            <a:off x="10287816" y="341301"/>
            <a:ext cx="1641442" cy="358638"/>
          </a:xfrm>
          <a:prstGeom prst="rect">
            <a:avLst/>
          </a:prstGeom>
          <a:noFill/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ADF6F4-17AB-43D0-A325-9D3877902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93C7F-59EB-4A3A-A30C-171723B2F31C}" type="slidenum">
              <a:rPr lang="en-US" smtClean="0">
                <a:uFillTx/>
              </a:rPr>
              <a:t>93</a:t>
            </a:fld>
            <a:endParaRPr lang="en-US">
              <a:uFillTx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ACFC580-B776-4679-84DA-CB42DC69AB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0061" y="1346030"/>
            <a:ext cx="11071878" cy="5359570"/>
          </a:xfrm>
        </p:spPr>
        <p:txBody>
          <a:bodyPr>
            <a:normAutofit/>
          </a:bodyPr>
          <a:lstStyle/>
          <a:p>
            <a:pPr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/>
              <a:t>Much room for improvement (especially in Vertex placement) </a:t>
            </a:r>
            <a:endParaRPr lang="en-GB" sz="3200"/>
          </a:p>
          <a:p>
            <a:pPr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/>
              <a:t>In terms of the project goals:</a:t>
            </a:r>
          </a:p>
          <a:p>
            <a:pPr marL="971550" lvl="1" indent="-514350">
              <a:buClr>
                <a:srgbClr val="FFC000"/>
              </a:buClr>
              <a:buFont typeface="+mj-lt"/>
              <a:buAutoNum type="arabicPeriod"/>
            </a:pPr>
            <a:r>
              <a:rPr lang="en-US"/>
              <a:t>Creation of P&amp;IDs is now much easier and faster </a:t>
            </a:r>
            <a:r>
              <a:rPr lang="en-US" sz="4400" b="1"/>
              <a:t>✓</a:t>
            </a:r>
            <a:endParaRPr lang="en-US" b="1"/>
          </a:p>
          <a:p>
            <a:pPr marL="971550" lvl="1" indent="-514350">
              <a:buClr>
                <a:srgbClr val="FFC000"/>
              </a:buClr>
              <a:buFont typeface="+mj-lt"/>
              <a:buAutoNum type="arabicPeriod"/>
            </a:pPr>
            <a:r>
              <a:rPr lang="en-US">
                <a:solidFill>
                  <a:schemeClr val="bg1"/>
                </a:solidFill>
              </a:rPr>
              <a:t>A library of standardized P&amp;ID symbols was successfully created </a:t>
            </a:r>
            <a:r>
              <a:rPr lang="en-US" sz="4400" b="1">
                <a:solidFill>
                  <a:schemeClr val="bg1"/>
                </a:solidFill>
              </a:rPr>
              <a:t>✓</a:t>
            </a:r>
            <a:endParaRPr lang="en-US">
              <a:solidFill>
                <a:schemeClr val="bg1"/>
              </a:solidFill>
            </a:endParaRPr>
          </a:p>
          <a:p>
            <a:pPr marL="971550" lvl="1" indent="-514350">
              <a:buClr>
                <a:srgbClr val="FFC000"/>
              </a:buClr>
              <a:buFont typeface="+mj-lt"/>
              <a:buAutoNum type="arabicPeriod"/>
            </a:pPr>
            <a:r>
              <a:rPr lang="en-US">
                <a:solidFill>
                  <a:schemeClr val="bg1"/>
                </a:solidFill>
              </a:rPr>
              <a:t>solution prototypically implemented in a MES </a:t>
            </a:r>
            <a:r>
              <a:rPr lang="en-US" sz="4400" b="1">
                <a:solidFill>
                  <a:schemeClr val="bg1"/>
                </a:solidFill>
              </a:rPr>
              <a:t>✓</a:t>
            </a:r>
            <a:endParaRPr lang="en-GB" sz="3600">
              <a:solidFill>
                <a:schemeClr val="bg1"/>
              </a:solidFill>
            </a:endParaRPr>
          </a:p>
          <a:p>
            <a:pPr lvl="2"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2800" b="1">
              <a:solidFill>
                <a:srgbClr val="7F7F7F"/>
              </a:solidFill>
            </a:endParaRPr>
          </a:p>
          <a:p>
            <a:pPr lvl="2"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2800" b="1">
              <a:solidFill>
                <a:srgbClr val="7F7F7F"/>
              </a:solidFill>
            </a:endParaRPr>
          </a:p>
          <a:p>
            <a:pPr lvl="2"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2800"/>
          </a:p>
          <a:p>
            <a:pPr lvl="1"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2800" i="1"/>
          </a:p>
        </p:txBody>
      </p:sp>
    </p:spTree>
    <p:extLst>
      <p:ext uri="{BB962C8B-B14F-4D97-AF65-F5344CB8AC3E}">
        <p14:creationId xmlns:p14="http://schemas.microsoft.com/office/powerpoint/2010/main" val="79696643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012" y="18256"/>
            <a:ext cx="11917976" cy="1004729"/>
          </a:xfrm>
        </p:spPr>
        <p:txBody>
          <a:bodyPr>
            <a:normAutofit/>
          </a:bodyPr>
          <a:lstStyle/>
          <a:p>
            <a:r>
              <a:rPr lang="en-US" sz="4000" b="1">
                <a:solidFill>
                  <a:srgbClr val="339966"/>
                </a:solidFill>
                <a:uFillTx/>
              </a:rPr>
              <a:t>Conclusion</a:t>
            </a:r>
            <a:br>
              <a:rPr lang="en-US" sz="3200" b="1">
                <a:solidFill>
                  <a:srgbClr val="339966"/>
                </a:solidFill>
                <a:uFillTx/>
              </a:rPr>
            </a:br>
            <a:r>
              <a:rPr lang="en-US" sz="2200" b="1">
                <a:solidFill>
                  <a:schemeClr val="bg1">
                    <a:lumMod val="50000"/>
                  </a:schemeClr>
                </a:solidFill>
              </a:rPr>
              <a:t>Bachelor Thesis</a:t>
            </a:r>
            <a:endParaRPr lang="en-US" sz="2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7" name="Picture 2" descr="Image result for gefasoft logo svg">
            <a:extLst>
              <a:ext uri="{FF2B5EF4-FFF2-40B4-BE49-F238E27FC236}">
                <a16:creationId xmlns:a16="http://schemas.microsoft.com/office/drawing/2014/main" id="{3466CA97-B569-4185-9EF9-6EE0AE357A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/>
          <a:srcRect/>
          <a:stretch>
            <a:fillRect/>
          </a:stretch>
        </p:blipFill>
        <p:spPr bwMode="auto">
          <a:xfrm>
            <a:off x="10287816" y="341301"/>
            <a:ext cx="1641442" cy="358638"/>
          </a:xfrm>
          <a:prstGeom prst="rect">
            <a:avLst/>
          </a:prstGeom>
          <a:noFill/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ADF6F4-17AB-43D0-A325-9D3877902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93C7F-59EB-4A3A-A30C-171723B2F31C}" type="slidenum">
              <a:rPr lang="en-US" smtClean="0">
                <a:uFillTx/>
              </a:rPr>
              <a:t>94</a:t>
            </a:fld>
            <a:endParaRPr lang="en-US">
              <a:uFillTx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ACFC580-B776-4679-84DA-CB42DC69AB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0061" y="1346030"/>
            <a:ext cx="11071878" cy="5359570"/>
          </a:xfrm>
        </p:spPr>
        <p:txBody>
          <a:bodyPr>
            <a:normAutofit/>
          </a:bodyPr>
          <a:lstStyle/>
          <a:p>
            <a:pPr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/>
              <a:t>Much room for improvement (especially in Vertex placement) </a:t>
            </a:r>
            <a:endParaRPr lang="en-GB" sz="3200"/>
          </a:p>
          <a:p>
            <a:pPr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/>
              <a:t>In terms of the project goals:</a:t>
            </a:r>
          </a:p>
          <a:p>
            <a:pPr marL="971550" lvl="1" indent="-514350">
              <a:buClr>
                <a:srgbClr val="FFC000"/>
              </a:buClr>
              <a:buFont typeface="+mj-lt"/>
              <a:buAutoNum type="arabicPeriod"/>
            </a:pPr>
            <a:r>
              <a:rPr lang="en-US"/>
              <a:t>Creation of P&amp;IDs is now much easier and faster </a:t>
            </a:r>
            <a:r>
              <a:rPr lang="en-US" sz="4400" b="1"/>
              <a:t>✓</a:t>
            </a:r>
            <a:endParaRPr lang="en-US" b="1"/>
          </a:p>
          <a:p>
            <a:pPr marL="971550" lvl="1" indent="-514350">
              <a:buClr>
                <a:srgbClr val="FFC000"/>
              </a:buClr>
              <a:buFont typeface="+mj-lt"/>
              <a:buAutoNum type="arabicPeriod"/>
            </a:pPr>
            <a:r>
              <a:rPr lang="en-US"/>
              <a:t>A library of standardized P&amp;ID symbols was successfully created </a:t>
            </a:r>
            <a:r>
              <a:rPr lang="en-US" sz="4400" b="1"/>
              <a:t>✓</a:t>
            </a:r>
            <a:endParaRPr lang="en-US"/>
          </a:p>
          <a:p>
            <a:pPr marL="971550" lvl="1" indent="-514350">
              <a:buClr>
                <a:srgbClr val="FFC000"/>
              </a:buClr>
              <a:buFont typeface="+mj-lt"/>
              <a:buAutoNum type="arabicPeriod"/>
            </a:pPr>
            <a:r>
              <a:rPr lang="en-US">
                <a:solidFill>
                  <a:schemeClr val="bg1"/>
                </a:solidFill>
              </a:rPr>
              <a:t>solution prototypically implemented in a MES </a:t>
            </a:r>
            <a:r>
              <a:rPr lang="en-US" sz="4400" b="1">
                <a:solidFill>
                  <a:schemeClr val="bg1"/>
                </a:solidFill>
              </a:rPr>
              <a:t>✓</a:t>
            </a:r>
            <a:endParaRPr lang="en-GB" sz="3600"/>
          </a:p>
          <a:p>
            <a:pPr lvl="2"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2800" b="1">
              <a:solidFill>
                <a:srgbClr val="7F7F7F"/>
              </a:solidFill>
            </a:endParaRPr>
          </a:p>
          <a:p>
            <a:pPr lvl="2"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2800" b="1">
              <a:solidFill>
                <a:srgbClr val="7F7F7F"/>
              </a:solidFill>
            </a:endParaRPr>
          </a:p>
          <a:p>
            <a:pPr lvl="2"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2800"/>
          </a:p>
          <a:p>
            <a:pPr lvl="1"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2800" i="1"/>
          </a:p>
        </p:txBody>
      </p:sp>
    </p:spTree>
    <p:extLst>
      <p:ext uri="{BB962C8B-B14F-4D97-AF65-F5344CB8AC3E}">
        <p14:creationId xmlns:p14="http://schemas.microsoft.com/office/powerpoint/2010/main" val="19444442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012" y="18256"/>
            <a:ext cx="11917976" cy="1004729"/>
          </a:xfrm>
        </p:spPr>
        <p:txBody>
          <a:bodyPr>
            <a:normAutofit/>
          </a:bodyPr>
          <a:lstStyle/>
          <a:p>
            <a:r>
              <a:rPr lang="en-US" sz="4000" b="1">
                <a:solidFill>
                  <a:srgbClr val="339966"/>
                </a:solidFill>
                <a:uFillTx/>
              </a:rPr>
              <a:t>Conclusion</a:t>
            </a:r>
            <a:br>
              <a:rPr lang="en-US" sz="3200" b="1">
                <a:solidFill>
                  <a:srgbClr val="339966"/>
                </a:solidFill>
                <a:uFillTx/>
              </a:rPr>
            </a:br>
            <a:r>
              <a:rPr lang="en-US" sz="2200" b="1">
                <a:solidFill>
                  <a:schemeClr val="bg1">
                    <a:lumMod val="50000"/>
                  </a:schemeClr>
                </a:solidFill>
              </a:rPr>
              <a:t>Bachelor Thesis</a:t>
            </a:r>
            <a:endParaRPr lang="en-US" sz="2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7" name="Picture 2" descr="Image result for gefasoft logo svg">
            <a:extLst>
              <a:ext uri="{FF2B5EF4-FFF2-40B4-BE49-F238E27FC236}">
                <a16:creationId xmlns:a16="http://schemas.microsoft.com/office/drawing/2014/main" id="{3466CA97-B569-4185-9EF9-6EE0AE357A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/>
          <a:srcRect/>
          <a:stretch>
            <a:fillRect/>
          </a:stretch>
        </p:blipFill>
        <p:spPr bwMode="auto">
          <a:xfrm>
            <a:off x="10287816" y="341301"/>
            <a:ext cx="1641442" cy="358638"/>
          </a:xfrm>
          <a:prstGeom prst="rect">
            <a:avLst/>
          </a:prstGeom>
          <a:noFill/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ADF6F4-17AB-43D0-A325-9D3877902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93C7F-59EB-4A3A-A30C-171723B2F31C}" type="slidenum">
              <a:rPr lang="en-US" smtClean="0">
                <a:uFillTx/>
              </a:rPr>
              <a:t>95</a:t>
            </a:fld>
            <a:endParaRPr lang="en-US">
              <a:uFillTx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ACFC580-B776-4679-84DA-CB42DC69AB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0061" y="1346030"/>
            <a:ext cx="11071878" cy="5359570"/>
          </a:xfrm>
        </p:spPr>
        <p:txBody>
          <a:bodyPr>
            <a:normAutofit/>
          </a:bodyPr>
          <a:lstStyle/>
          <a:p>
            <a:pPr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/>
              <a:t>Much room for improvement (especially in Vertex placement) </a:t>
            </a:r>
            <a:endParaRPr lang="en-GB" sz="3200"/>
          </a:p>
          <a:p>
            <a:pPr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/>
              <a:t>In terms of the project goals:</a:t>
            </a:r>
          </a:p>
          <a:p>
            <a:pPr marL="971550" lvl="1" indent="-514350">
              <a:buClr>
                <a:srgbClr val="FFC000"/>
              </a:buClr>
              <a:buFont typeface="+mj-lt"/>
              <a:buAutoNum type="arabicPeriod"/>
            </a:pPr>
            <a:r>
              <a:rPr lang="en-US"/>
              <a:t>Creation of P&amp;IDs is now much easier and faster </a:t>
            </a:r>
            <a:r>
              <a:rPr lang="en-US" sz="4400" b="1"/>
              <a:t>✓</a:t>
            </a:r>
            <a:endParaRPr lang="en-US" b="1"/>
          </a:p>
          <a:p>
            <a:pPr marL="971550" lvl="1" indent="-514350">
              <a:buClr>
                <a:srgbClr val="FFC000"/>
              </a:buClr>
              <a:buFont typeface="+mj-lt"/>
              <a:buAutoNum type="arabicPeriod"/>
            </a:pPr>
            <a:r>
              <a:rPr lang="en-US"/>
              <a:t>A library of standardized P&amp;ID symbols was successfully created </a:t>
            </a:r>
            <a:r>
              <a:rPr lang="en-US" sz="4400" b="1">
                <a:solidFill>
                  <a:srgbClr val="000000"/>
                </a:solidFill>
              </a:rPr>
              <a:t>✓</a:t>
            </a:r>
            <a:endParaRPr lang="en-US"/>
          </a:p>
          <a:p>
            <a:pPr marL="971550" lvl="1" indent="-514350">
              <a:buClr>
                <a:srgbClr val="FFC000"/>
              </a:buClr>
              <a:buFont typeface="+mj-lt"/>
              <a:buAutoNum type="arabicPeriod"/>
            </a:pPr>
            <a:r>
              <a:rPr lang="en-US"/>
              <a:t>Solution prototypically implemented in a MES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sz="4400" b="1"/>
              <a:t>✓</a:t>
            </a:r>
            <a:endParaRPr lang="en-GB" sz="3600"/>
          </a:p>
          <a:p>
            <a:pPr lvl="2"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2800" b="1">
              <a:solidFill>
                <a:srgbClr val="7F7F7F"/>
              </a:solidFill>
            </a:endParaRPr>
          </a:p>
          <a:p>
            <a:pPr lvl="2"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2800" b="1">
              <a:solidFill>
                <a:srgbClr val="7F7F7F"/>
              </a:solidFill>
            </a:endParaRPr>
          </a:p>
          <a:p>
            <a:pPr lvl="2"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2800"/>
          </a:p>
          <a:p>
            <a:pPr lvl="1"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2800" i="1"/>
          </a:p>
        </p:txBody>
      </p:sp>
    </p:spTree>
    <p:extLst>
      <p:ext uri="{BB962C8B-B14F-4D97-AF65-F5344CB8AC3E}">
        <p14:creationId xmlns:p14="http://schemas.microsoft.com/office/powerpoint/2010/main" val="341363727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C8AD7B46-F92E-44BB-8D89-123B59E914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007947FE-C29A-4920-A5A4-CB051EADB574}"/>
              </a:ext>
            </a:extLst>
          </p:cNvPr>
          <p:cNvSpPr/>
          <p:nvPr/>
        </p:nvSpPr>
        <p:spPr>
          <a:xfrm>
            <a:off x="4168044" y="1515027"/>
            <a:ext cx="7846156" cy="51619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F9F6812-1559-4A20-BF5F-DFC98BBC8E40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61"/>
          <a:stretch/>
        </p:blipFill>
        <p:spPr>
          <a:xfrm>
            <a:off x="4172666" y="1515028"/>
            <a:ext cx="7693139" cy="5161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41244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72941" y="1041400"/>
            <a:ext cx="10846118" cy="2387600"/>
          </a:xfrm>
        </p:spPr>
        <p:txBody>
          <a:bodyPr>
            <a:normAutofit/>
          </a:bodyPr>
          <a:lstStyle/>
          <a:p>
            <a:r>
              <a:rPr lang="en-US" sz="4400" b="1">
                <a:solidFill>
                  <a:srgbClr val="339966"/>
                </a:solidFill>
              </a:rPr>
              <a:t>Automated Generation of Modular and Dynamic Industrial Process Plant Visualizations</a:t>
            </a:r>
            <a:endParaRPr lang="en-US" sz="4400" b="1" dirty="0">
              <a:solidFill>
                <a:srgbClr val="339966"/>
              </a:solidFill>
              <a:uFillTx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3860" y="3584892"/>
            <a:ext cx="11384280" cy="3273108"/>
          </a:xfrm>
        </p:spPr>
        <p:txBody>
          <a:bodyPr>
            <a:normAutofit fontScale="92500" lnSpcReduction="10000"/>
          </a:bodyPr>
          <a:lstStyle/>
          <a:p>
            <a:r>
              <a:rPr lang="en-US" sz="2600" b="1">
                <a:solidFill>
                  <a:schemeClr val="bg1">
                    <a:lumMod val="50000"/>
                  </a:schemeClr>
                </a:solidFill>
              </a:rPr>
              <a:t>Bachelor Thesis</a:t>
            </a:r>
            <a:endParaRPr lang="en-US" sz="2600" b="1" dirty="0">
              <a:solidFill>
                <a:schemeClr val="bg1">
                  <a:lumMod val="50000"/>
                </a:schemeClr>
              </a:solidFill>
              <a:uFillTx/>
            </a:endParaRPr>
          </a:p>
          <a:p>
            <a:endParaRPr lang="en-US" b="1" dirty="0">
              <a:solidFill>
                <a:schemeClr val="bg1">
                  <a:lumMod val="50000"/>
                </a:schemeClr>
              </a:solidFill>
              <a:uFillTx/>
            </a:endParaRPr>
          </a:p>
          <a:p>
            <a:endParaRPr lang="en-US" b="1" dirty="0">
              <a:solidFill>
                <a:schemeClr val="bg1">
                  <a:lumMod val="50000"/>
                </a:schemeClr>
              </a:solidFill>
              <a:uFillTx/>
            </a:endParaRPr>
          </a:p>
          <a:p>
            <a:endParaRPr lang="en-US" b="1" dirty="0">
              <a:solidFill>
                <a:schemeClr val="bg1">
                  <a:lumMod val="50000"/>
                </a:schemeClr>
              </a:solidFill>
              <a:uFillTx/>
            </a:endParaRPr>
          </a:p>
          <a:p>
            <a:endParaRPr lang="en-US" b="1" dirty="0">
              <a:solidFill>
                <a:schemeClr val="bg1">
                  <a:lumMod val="50000"/>
                </a:schemeClr>
              </a:solidFill>
              <a:uFillTx/>
            </a:endParaRPr>
          </a:p>
          <a:p>
            <a:endParaRPr lang="en-US" b="1" dirty="0">
              <a:solidFill>
                <a:schemeClr val="bg1">
                  <a:lumMod val="50000"/>
                </a:schemeClr>
              </a:solidFill>
              <a:uFillTx/>
            </a:endParaRPr>
          </a:p>
          <a:p>
            <a:endParaRPr lang="en-US" b="1" dirty="0">
              <a:solidFill>
                <a:schemeClr val="bg1">
                  <a:lumMod val="50000"/>
                </a:schemeClr>
              </a:solidFill>
              <a:uFillTx/>
            </a:endParaRPr>
          </a:p>
          <a:p>
            <a:pPr algn="r"/>
            <a:r>
              <a:rPr lang="en-US" sz="2200" b="1" dirty="0">
                <a:solidFill>
                  <a:schemeClr val="bg1">
                    <a:lumMod val="50000"/>
                  </a:schemeClr>
                </a:solidFill>
                <a:uFillTx/>
              </a:rPr>
              <a:t>Miguel Romero Karam</a:t>
            </a:r>
          </a:p>
        </p:txBody>
      </p:sp>
      <p:pic>
        <p:nvPicPr>
          <p:cNvPr id="4" name="Picture 2" descr="Image result for gefasoft logo svg"/>
          <p:cNvPicPr>
            <a:picLocks noChangeAspect="1" noChangeArrowheads="1"/>
          </p:cNvPicPr>
          <p:nvPr/>
        </p:nvPicPr>
        <p:blipFill>
          <a:blip r:embed="rId3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21414379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012" y="18256"/>
            <a:ext cx="11917976" cy="1004729"/>
          </a:xfrm>
        </p:spPr>
        <p:txBody>
          <a:bodyPr>
            <a:normAutofit/>
          </a:bodyPr>
          <a:lstStyle/>
          <a:p>
            <a:r>
              <a:rPr lang="en-US" sz="4000" b="1">
                <a:solidFill>
                  <a:srgbClr val="339966"/>
                </a:solidFill>
              </a:rPr>
              <a:t>Script</a:t>
            </a:r>
            <a:br>
              <a:rPr lang="en-US" sz="3200" b="1">
                <a:solidFill>
                  <a:srgbClr val="339966"/>
                </a:solidFill>
                <a:uFillTx/>
              </a:rPr>
            </a:br>
            <a:r>
              <a:rPr lang="en-US" sz="2200" b="1">
                <a:solidFill>
                  <a:schemeClr val="bg1">
                    <a:lumMod val="50000"/>
                  </a:schemeClr>
                </a:solidFill>
              </a:rPr>
              <a:t>Activity Diagram</a:t>
            </a:r>
            <a:endParaRPr lang="en-US" sz="2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9424BE-EF2B-4E3C-A4B9-D9DF89D7F0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44" b="37220"/>
          <a:stretch/>
        </p:blipFill>
        <p:spPr>
          <a:xfrm>
            <a:off x="903558" y="1148861"/>
            <a:ext cx="9735867" cy="5709140"/>
          </a:xfrm>
          <a:prstGeom prst="rect">
            <a:avLst/>
          </a:prstGeom>
        </p:spPr>
      </p:pic>
      <p:pic>
        <p:nvPicPr>
          <p:cNvPr id="7" name="Picture 2" descr="Image result for gefasoft logo svg">
            <a:extLst>
              <a:ext uri="{FF2B5EF4-FFF2-40B4-BE49-F238E27FC236}">
                <a16:creationId xmlns:a16="http://schemas.microsoft.com/office/drawing/2014/main" id="{785B496B-0E86-469A-A542-AE5B4513E7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/>
          <a:srcRect/>
          <a:stretch>
            <a:fillRect/>
          </a:stretch>
        </p:blipFill>
        <p:spPr bwMode="auto">
          <a:xfrm>
            <a:off x="10287816" y="341301"/>
            <a:ext cx="1641442" cy="358638"/>
          </a:xfrm>
          <a:prstGeom prst="rect">
            <a:avLst/>
          </a:prstGeom>
          <a:noFill/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EC14374-DA60-4004-8942-CCA749D70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93C7F-59EB-4A3A-A30C-171723B2F31C}" type="slidenum">
              <a:rPr lang="en-US" smtClean="0">
                <a:uFillTx/>
              </a:rPr>
              <a:t>98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64402343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012" y="18256"/>
            <a:ext cx="11917976" cy="1004729"/>
          </a:xfrm>
        </p:spPr>
        <p:txBody>
          <a:bodyPr>
            <a:normAutofit/>
          </a:bodyPr>
          <a:lstStyle/>
          <a:p>
            <a:r>
              <a:rPr lang="en-US" sz="4000" b="1">
                <a:solidFill>
                  <a:srgbClr val="339966"/>
                </a:solidFill>
              </a:rPr>
              <a:t>Script</a:t>
            </a:r>
            <a:br>
              <a:rPr lang="en-US" sz="3200" b="1">
                <a:solidFill>
                  <a:srgbClr val="339966"/>
                </a:solidFill>
                <a:uFillTx/>
              </a:rPr>
            </a:br>
            <a:r>
              <a:rPr lang="en-US" sz="2200" b="1">
                <a:solidFill>
                  <a:schemeClr val="bg1">
                    <a:lumMod val="50000"/>
                  </a:schemeClr>
                </a:solidFill>
              </a:rPr>
              <a:t>Activity Diagram</a:t>
            </a:r>
            <a:endParaRPr lang="en-US" sz="2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9424BE-EF2B-4E3C-A4B9-D9DF89D7F0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188"/>
          <a:stretch/>
        </p:blipFill>
        <p:spPr>
          <a:xfrm>
            <a:off x="903558" y="1346030"/>
            <a:ext cx="9735867" cy="5399929"/>
          </a:xfrm>
          <a:prstGeom prst="rect">
            <a:avLst/>
          </a:prstGeom>
        </p:spPr>
      </p:pic>
      <p:pic>
        <p:nvPicPr>
          <p:cNvPr id="7" name="Picture 2" descr="Image result for gefasoft logo svg">
            <a:extLst>
              <a:ext uri="{FF2B5EF4-FFF2-40B4-BE49-F238E27FC236}">
                <a16:creationId xmlns:a16="http://schemas.microsoft.com/office/drawing/2014/main" id="{785B496B-0E86-469A-A542-AE5B4513E7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/>
          <a:srcRect/>
          <a:stretch>
            <a:fillRect/>
          </a:stretch>
        </p:blipFill>
        <p:spPr bwMode="auto">
          <a:xfrm>
            <a:off x="10287816" y="341301"/>
            <a:ext cx="1641442" cy="358638"/>
          </a:xfrm>
          <a:prstGeom prst="rect">
            <a:avLst/>
          </a:prstGeom>
          <a:noFill/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EC14374-DA60-4004-8942-CCA749D70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93C7F-59EB-4A3A-A30C-171723B2F31C}" type="slidenum">
              <a:rPr lang="en-US" smtClean="0">
                <a:uFillTx/>
              </a:rPr>
              <a:t>99</a:t>
            </a:fld>
            <a:endParaRPr lang="en-US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8319961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4563</TotalTime>
  <Words>3443</Words>
  <Application>Microsoft Office PowerPoint</Application>
  <PresentationFormat>Widescreen</PresentationFormat>
  <Paragraphs>704</Paragraphs>
  <Slides>101</Slides>
  <Notes>100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101</vt:i4>
      </vt:variant>
    </vt:vector>
  </HeadingPairs>
  <TitlesOfParts>
    <vt:vector size="106" baseType="lpstr">
      <vt:lpstr>Arial</vt:lpstr>
      <vt:lpstr>Calibri</vt:lpstr>
      <vt:lpstr>Calibri Light</vt:lpstr>
      <vt:lpstr>Wingdings</vt:lpstr>
      <vt:lpstr>Office Theme</vt:lpstr>
      <vt:lpstr>Automated Generation of Modular and Dynamic Industrial Process Plant Visualizations</vt:lpstr>
      <vt:lpstr>Introduction Motivation</vt:lpstr>
      <vt:lpstr>Introduction Motivation</vt:lpstr>
      <vt:lpstr>Introduction Motivation</vt:lpstr>
      <vt:lpstr>Introduction Motivation</vt:lpstr>
      <vt:lpstr>Introduction Motivation</vt:lpstr>
      <vt:lpstr>Introduction Motivation</vt:lpstr>
      <vt:lpstr>Introduction Problem Definition</vt:lpstr>
      <vt:lpstr>Introduction Problem Definition</vt:lpstr>
      <vt:lpstr>Introduction Problem Definition</vt:lpstr>
      <vt:lpstr>Introduction Problem Definition</vt:lpstr>
      <vt:lpstr>Introduction Problem Definition</vt:lpstr>
      <vt:lpstr>Introduction Goals</vt:lpstr>
      <vt:lpstr>Introduction Goals</vt:lpstr>
      <vt:lpstr>Introduction Goals</vt:lpstr>
      <vt:lpstr>Introduction Goals</vt:lpstr>
      <vt:lpstr>Conceptual Overview Scope of the Project</vt:lpstr>
      <vt:lpstr>Conceptual Overview Scope of the Project</vt:lpstr>
      <vt:lpstr>Conceptual Overview Scope of the Project</vt:lpstr>
      <vt:lpstr>Conceptual Overview Scope of the Project</vt:lpstr>
      <vt:lpstr>Conceptual Overview Scope of the Project</vt:lpstr>
      <vt:lpstr>Conceptual Overview Scope of the Project</vt:lpstr>
      <vt:lpstr>Conceptual Overview Scope of the Project</vt:lpstr>
      <vt:lpstr>Conceptual Overview Scope of the Project</vt:lpstr>
      <vt:lpstr>Conceptual Overview Scope of the Project</vt:lpstr>
      <vt:lpstr>Conceptual Overview Scope of the Project</vt:lpstr>
      <vt:lpstr>Conceptual Overview Scope of the Project</vt:lpstr>
      <vt:lpstr>Software Architechture Initial Situation</vt:lpstr>
      <vt:lpstr>Software Architechture Scope of this Project</vt:lpstr>
      <vt:lpstr>Software Architechture P&amp;ID Shapes Library</vt:lpstr>
      <vt:lpstr>Software Architechture P&amp;ID Shapes Library</vt:lpstr>
      <vt:lpstr>Software Architechture P&amp;ID Shapes Library</vt:lpstr>
      <vt:lpstr>P&amp;ID Shapes Library Objected-oriented Abstraction of Shapes</vt:lpstr>
      <vt:lpstr>P&amp;ID Shapes Library Objected-oriented Abstraction of Shapes</vt:lpstr>
      <vt:lpstr>P&amp;ID Shapes Library Objected-oriented Abstraction of Shapes</vt:lpstr>
      <vt:lpstr>P&amp;ID Shapes Library Objected-oriented Abstraction of Shapes</vt:lpstr>
      <vt:lpstr>Software Architechture P&amp;ID Shapes Library</vt:lpstr>
      <vt:lpstr>Software Architechture Graphical User Interface</vt:lpstr>
      <vt:lpstr>Software Architechture Graphical User Interface</vt:lpstr>
      <vt:lpstr>GUI P&amp;ID Viewer Dashboard</vt:lpstr>
      <vt:lpstr>GUI P&amp;ID Viewer Dashboard</vt:lpstr>
      <vt:lpstr>GUI P&amp;ID Viewer Dashboard</vt:lpstr>
      <vt:lpstr>PowerPoint Presentation</vt:lpstr>
      <vt:lpstr>GUI P&amp;ID Creator Boardlet</vt:lpstr>
      <vt:lpstr>Software Architechture Graphical User Interface</vt:lpstr>
      <vt:lpstr>Software Architechture Business Logic</vt:lpstr>
      <vt:lpstr>Software Architechture Business Logic</vt:lpstr>
      <vt:lpstr>Script Activity Diagram</vt:lpstr>
      <vt:lpstr>Fetching Data Global Data Map</vt:lpstr>
      <vt:lpstr>Graphing Algorithm Concept: From Node Tree to Visualization</vt:lpstr>
      <vt:lpstr>Graphing Algorithm Concept: Relative Positioning</vt:lpstr>
      <vt:lpstr>Graphing Algorithm 1. Specification of Constraints</vt:lpstr>
      <vt:lpstr>Graphing Algorithm 2. Vertex Placement</vt:lpstr>
      <vt:lpstr>Example 1 Consecutive Inline Shapes</vt:lpstr>
      <vt:lpstr>Example 1 Consecutive Inline Shapes</vt:lpstr>
      <vt:lpstr>Example 1 Consecutive Inline Shapes</vt:lpstr>
      <vt:lpstr>Example 1 Consecutive Inline Shapes</vt:lpstr>
      <vt:lpstr>Example 2 Nucleus Shape and its Children</vt:lpstr>
      <vt:lpstr>Example 2 Nucleus Shape and its Children</vt:lpstr>
      <vt:lpstr>Example 2 Nucleus Shape and its Children</vt:lpstr>
      <vt:lpstr>Example 2 Nucleus Shape and its Children</vt:lpstr>
      <vt:lpstr>Example 2 Nucleus Shape and its Children</vt:lpstr>
      <vt:lpstr>Example 2 Nucleus Shape and its Children</vt:lpstr>
      <vt:lpstr>Example 2 Nucleus Shape and its Children</vt:lpstr>
      <vt:lpstr>Example 2 Nucleus Shape and its Children</vt:lpstr>
      <vt:lpstr>Example 2 Nucleus Shape and its Children</vt:lpstr>
      <vt:lpstr>Example 3 Outer Groups with only Group Children</vt:lpstr>
      <vt:lpstr>Example 3 Outer Groups with only Group Children</vt:lpstr>
      <vt:lpstr>Example 3 Outer Groups with only Group Children</vt:lpstr>
      <vt:lpstr>Example 3 Outer Groups with only Group Children</vt:lpstr>
      <vt:lpstr>Example 3 Outer Groups with only Group Children</vt:lpstr>
      <vt:lpstr>Example 3 Outer Groups with only Group Children</vt:lpstr>
      <vt:lpstr>Example 3 Outer Groups with only Group Children</vt:lpstr>
      <vt:lpstr>Example 3 Outer Groups with only Group Children</vt:lpstr>
      <vt:lpstr>Example 3 Outer Groups with only Group Children</vt:lpstr>
      <vt:lpstr>Example 3 Outer Groups with only Group Children</vt:lpstr>
      <vt:lpstr>Example 3 Outer Groups with only Group Children</vt:lpstr>
      <vt:lpstr>Example 3 Outer Groups with only Group Children</vt:lpstr>
      <vt:lpstr>Graphing Algorithm Simplification of Connections</vt:lpstr>
      <vt:lpstr>Graphing Algorithm Simplification of Connections</vt:lpstr>
      <vt:lpstr>Graphing Algorithm Applying Line Jumps</vt:lpstr>
      <vt:lpstr>Software Architechture Overview</vt:lpstr>
      <vt:lpstr>Software Architechture Overview</vt:lpstr>
      <vt:lpstr>Software Architechture Overview</vt:lpstr>
      <vt:lpstr>Software Architechture Overview</vt:lpstr>
      <vt:lpstr>Software Architechture Overview</vt:lpstr>
      <vt:lpstr>Software Architechture Overview</vt:lpstr>
      <vt:lpstr>Software Architechture Overview</vt:lpstr>
      <vt:lpstr>Result P&amp;ID of Aida Brewery</vt:lpstr>
      <vt:lpstr>Conclusion Bachelor Thesis</vt:lpstr>
      <vt:lpstr>Conclusion Bachelor Thesis</vt:lpstr>
      <vt:lpstr>Conclusion Bachelor Thesis</vt:lpstr>
      <vt:lpstr>Conclusion Bachelor Thesis</vt:lpstr>
      <vt:lpstr>Conclusion Bachelor Thesis</vt:lpstr>
      <vt:lpstr>Conclusion Bachelor Thesis</vt:lpstr>
      <vt:lpstr>PowerPoint Presentation</vt:lpstr>
      <vt:lpstr>Automated Generation of Modular and Dynamic Industrial Process Plant Visualizations</vt:lpstr>
      <vt:lpstr>Script Activity Diagram</vt:lpstr>
      <vt:lpstr>Script Activity Diagram</vt:lpstr>
      <vt:lpstr>ProcAppCom Project Overview</vt:lpstr>
      <vt:lpstr>ProcAppCom Project Overview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Dynamic Generation of Modular Industrial Plant Visualizations</dc:title>
  <dc:creator>Miguel Romero Karam</dc:creator>
  <cp:lastModifiedBy>ga58wef</cp:lastModifiedBy>
  <cp:revision>411</cp:revision>
  <cp:lastPrinted>2018-07-24T15:00:51Z</cp:lastPrinted>
  <dcterms:created xsi:type="dcterms:W3CDTF">2018-06-10T12:02:46Z</dcterms:created>
  <dcterms:modified xsi:type="dcterms:W3CDTF">2018-09-20T14:27:05Z</dcterms:modified>
</cp:coreProperties>
</file>